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9" r:id="rId4"/>
    <p:sldId id="260" r:id="rId5"/>
    <p:sldId id="261" r:id="rId6"/>
    <p:sldId id="262" r:id="rId7"/>
    <p:sldId id="282" r:id="rId8"/>
    <p:sldId id="265" r:id="rId9"/>
    <p:sldId id="264" r:id="rId10"/>
    <p:sldId id="283" r:id="rId11"/>
    <p:sldId id="284" r:id="rId12"/>
    <p:sldId id="266" r:id="rId13"/>
    <p:sldId id="286" r:id="rId14"/>
    <p:sldId id="273" r:id="rId15"/>
    <p:sldId id="280"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bany" initials="xb21cn" lastIdx="3" clrIdx="0">
    <p:extLst>
      <p:ext uri="{19B8F6BF-5375-455C-9EA6-DF929625EA0E}">
        <p15:presenceInfo xmlns:p15="http://schemas.microsoft.com/office/powerpoint/2012/main" userId="xba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2F528F"/>
    <a:srgbClr val="E9EBF5"/>
    <a:srgbClr val="959495"/>
    <a:srgbClr val="7F7F7F"/>
    <a:srgbClr val="595959"/>
    <a:srgbClr val="F2A346"/>
    <a:srgbClr val="E2AC0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97" autoAdjust="0"/>
    <p:restoredTop sz="94660"/>
  </p:normalViewPr>
  <p:slideViewPr>
    <p:cSldViewPr snapToGrid="0">
      <p:cViewPr varScale="1">
        <p:scale>
          <a:sx n="86" d="100"/>
          <a:sy n="86" d="100"/>
        </p:scale>
        <p:origin x="586" y="91"/>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5C6F0-B5B9-4E5B-BE48-682C293DE264}" type="datetimeFigureOut">
              <a:rPr lang="zh-CN" altLang="en-US" smtClean="0"/>
              <a:t>2018-09-15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F86D4-CD65-4638-B5DE-85256906A7D1}" type="slidenum">
              <a:rPr lang="zh-CN" altLang="en-US" smtClean="0"/>
              <a:t>‹#›</a:t>
            </a:fld>
            <a:endParaRPr lang="zh-CN" altLang="en-US"/>
          </a:p>
        </p:txBody>
      </p:sp>
    </p:spTree>
    <p:extLst>
      <p:ext uri="{BB962C8B-B14F-4D97-AF65-F5344CB8AC3E}">
        <p14:creationId xmlns:p14="http://schemas.microsoft.com/office/powerpoint/2010/main" val="1371022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a:t>
            </a:fld>
            <a:endParaRPr lang="zh-CN" altLang="en-US"/>
          </a:p>
        </p:txBody>
      </p:sp>
    </p:spTree>
    <p:extLst>
      <p:ext uri="{BB962C8B-B14F-4D97-AF65-F5344CB8AC3E}">
        <p14:creationId xmlns:p14="http://schemas.microsoft.com/office/powerpoint/2010/main" val="426109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10</a:t>
            </a:fld>
            <a:endParaRPr lang="zh-CN" altLang="en-US"/>
          </a:p>
        </p:txBody>
      </p:sp>
    </p:spTree>
    <p:extLst>
      <p:ext uri="{BB962C8B-B14F-4D97-AF65-F5344CB8AC3E}">
        <p14:creationId xmlns:p14="http://schemas.microsoft.com/office/powerpoint/2010/main" val="25879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11</a:t>
            </a:fld>
            <a:endParaRPr lang="zh-CN" altLang="en-US"/>
          </a:p>
        </p:txBody>
      </p:sp>
    </p:spTree>
    <p:extLst>
      <p:ext uri="{BB962C8B-B14F-4D97-AF65-F5344CB8AC3E}">
        <p14:creationId xmlns:p14="http://schemas.microsoft.com/office/powerpoint/2010/main" val="2449095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12</a:t>
            </a:fld>
            <a:endParaRPr lang="zh-CN" altLang="en-US"/>
          </a:p>
        </p:txBody>
      </p:sp>
    </p:spTree>
    <p:extLst>
      <p:ext uri="{BB962C8B-B14F-4D97-AF65-F5344CB8AC3E}">
        <p14:creationId xmlns:p14="http://schemas.microsoft.com/office/powerpoint/2010/main" val="761087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13</a:t>
            </a:fld>
            <a:endParaRPr lang="zh-CN" altLang="en-US"/>
          </a:p>
        </p:txBody>
      </p:sp>
    </p:spTree>
    <p:extLst>
      <p:ext uri="{BB962C8B-B14F-4D97-AF65-F5344CB8AC3E}">
        <p14:creationId xmlns:p14="http://schemas.microsoft.com/office/powerpoint/2010/main" val="223689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14</a:t>
            </a:fld>
            <a:endParaRPr lang="zh-CN" altLang="en-US"/>
          </a:p>
        </p:txBody>
      </p:sp>
    </p:spTree>
    <p:extLst>
      <p:ext uri="{BB962C8B-B14F-4D97-AF65-F5344CB8AC3E}">
        <p14:creationId xmlns:p14="http://schemas.microsoft.com/office/powerpoint/2010/main" val="414592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15</a:t>
            </a:fld>
            <a:endParaRPr lang="zh-CN" altLang="en-US"/>
          </a:p>
        </p:txBody>
      </p:sp>
    </p:spTree>
    <p:extLst>
      <p:ext uri="{BB962C8B-B14F-4D97-AF65-F5344CB8AC3E}">
        <p14:creationId xmlns:p14="http://schemas.microsoft.com/office/powerpoint/2010/main" val="372074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2</a:t>
            </a:fld>
            <a:endParaRPr lang="zh-CN" altLang="en-US"/>
          </a:p>
        </p:txBody>
      </p:sp>
    </p:spTree>
    <p:extLst>
      <p:ext uri="{BB962C8B-B14F-4D97-AF65-F5344CB8AC3E}">
        <p14:creationId xmlns:p14="http://schemas.microsoft.com/office/powerpoint/2010/main" val="61199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3</a:t>
            </a:fld>
            <a:endParaRPr lang="zh-CN" altLang="en-US"/>
          </a:p>
        </p:txBody>
      </p:sp>
    </p:spTree>
    <p:extLst>
      <p:ext uri="{BB962C8B-B14F-4D97-AF65-F5344CB8AC3E}">
        <p14:creationId xmlns:p14="http://schemas.microsoft.com/office/powerpoint/2010/main" val="249103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4</a:t>
            </a:fld>
            <a:endParaRPr lang="zh-CN" altLang="en-US"/>
          </a:p>
        </p:txBody>
      </p:sp>
    </p:spTree>
    <p:extLst>
      <p:ext uri="{BB962C8B-B14F-4D97-AF65-F5344CB8AC3E}">
        <p14:creationId xmlns:p14="http://schemas.microsoft.com/office/powerpoint/2010/main" val="399581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5</a:t>
            </a:fld>
            <a:endParaRPr lang="zh-CN" altLang="en-US"/>
          </a:p>
        </p:txBody>
      </p:sp>
    </p:spTree>
    <p:extLst>
      <p:ext uri="{BB962C8B-B14F-4D97-AF65-F5344CB8AC3E}">
        <p14:creationId xmlns:p14="http://schemas.microsoft.com/office/powerpoint/2010/main" val="1395358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6</a:t>
            </a:fld>
            <a:endParaRPr lang="zh-CN" altLang="en-US"/>
          </a:p>
        </p:txBody>
      </p:sp>
    </p:spTree>
    <p:extLst>
      <p:ext uri="{BB962C8B-B14F-4D97-AF65-F5344CB8AC3E}">
        <p14:creationId xmlns:p14="http://schemas.microsoft.com/office/powerpoint/2010/main" val="1615573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7</a:t>
            </a:fld>
            <a:endParaRPr lang="zh-CN" altLang="en-US"/>
          </a:p>
        </p:txBody>
      </p:sp>
    </p:spTree>
    <p:extLst>
      <p:ext uri="{BB962C8B-B14F-4D97-AF65-F5344CB8AC3E}">
        <p14:creationId xmlns:p14="http://schemas.microsoft.com/office/powerpoint/2010/main" val="1486114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8</a:t>
            </a:fld>
            <a:endParaRPr lang="zh-CN" altLang="en-US"/>
          </a:p>
        </p:txBody>
      </p:sp>
    </p:spTree>
    <p:extLst>
      <p:ext uri="{BB962C8B-B14F-4D97-AF65-F5344CB8AC3E}">
        <p14:creationId xmlns:p14="http://schemas.microsoft.com/office/powerpoint/2010/main" val="398142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t>9</a:t>
            </a:fld>
            <a:endParaRPr lang="zh-CN" altLang="en-US"/>
          </a:p>
        </p:txBody>
      </p:sp>
    </p:spTree>
    <p:extLst>
      <p:ext uri="{BB962C8B-B14F-4D97-AF65-F5344CB8AC3E}">
        <p14:creationId xmlns:p14="http://schemas.microsoft.com/office/powerpoint/2010/main" val="55038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406DA978-16B6-4268-AC82-9FA97CFDA686}"/>
              </a:ext>
            </a:extLst>
          </p:cNvPr>
          <p:cNvSpPr>
            <a:spLocks noGrp="1"/>
          </p:cNvSpPr>
          <p:nvPr>
            <p:ph type="pic" sz="quarter" idx="10"/>
          </p:nvPr>
        </p:nvSpPr>
        <p:spPr>
          <a:xfrm>
            <a:off x="0" y="0"/>
            <a:ext cx="12192000" cy="3771901"/>
          </a:xfrm>
          <a:custGeom>
            <a:avLst/>
            <a:gdLst>
              <a:gd name="connsiteX0" fmla="*/ 0 w 12192000"/>
              <a:gd name="connsiteY0" fmla="*/ 0 h 5105400"/>
              <a:gd name="connsiteX1" fmla="*/ 12192000 w 12192000"/>
              <a:gd name="connsiteY1" fmla="*/ 0 h 5105400"/>
              <a:gd name="connsiteX2" fmla="*/ 12192000 w 12192000"/>
              <a:gd name="connsiteY2" fmla="*/ 5105400 h 5105400"/>
              <a:gd name="connsiteX3" fmla="*/ 0 w 12192000"/>
              <a:gd name="connsiteY3" fmla="*/ 5105400 h 5105400"/>
            </a:gdLst>
            <a:ahLst/>
            <a:cxnLst>
              <a:cxn ang="0">
                <a:pos x="connsiteX0" y="connsiteY0"/>
              </a:cxn>
              <a:cxn ang="0">
                <a:pos x="connsiteX1" y="connsiteY1"/>
              </a:cxn>
              <a:cxn ang="0">
                <a:pos x="connsiteX2" y="connsiteY2"/>
              </a:cxn>
              <a:cxn ang="0">
                <a:pos x="connsiteX3" y="connsiteY3"/>
              </a:cxn>
            </a:cxnLst>
            <a:rect l="l" t="t" r="r" b="b"/>
            <a:pathLst>
              <a:path w="12192000" h="5105400">
                <a:moveTo>
                  <a:pt x="0" y="0"/>
                </a:moveTo>
                <a:lnTo>
                  <a:pt x="12192000" y="0"/>
                </a:lnTo>
                <a:lnTo>
                  <a:pt x="12192000" y="5105400"/>
                </a:lnTo>
                <a:lnTo>
                  <a:pt x="0" y="51054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9480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05935B-533A-491D-9099-499A5F42A3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03D169-469E-4D31-9FA8-E53AC2F9836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2A0FED-32FE-43B2-B8C3-AD6F6FA907EA}"/>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5" name="页脚占位符 4">
            <a:extLst>
              <a:ext uri="{FF2B5EF4-FFF2-40B4-BE49-F238E27FC236}">
                <a16:creationId xmlns:a16="http://schemas.microsoft.com/office/drawing/2014/main" id="{CFB8E94E-3C82-4915-A81B-7E77195904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35EB8A-3272-44E7-B3EB-34FE438B6AF9}"/>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342168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F2C9D1-452B-4870-B613-473554993A0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86795B-B87B-4074-9C1F-535A3E88C2F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15F588-C034-4ECD-9EE8-AB4273B57391}"/>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5" name="页脚占位符 4">
            <a:extLst>
              <a:ext uri="{FF2B5EF4-FFF2-40B4-BE49-F238E27FC236}">
                <a16:creationId xmlns:a16="http://schemas.microsoft.com/office/drawing/2014/main" id="{07BCDC28-FB1E-4193-8D71-DBE452D7A2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40B1F6-FDEE-40AD-B68C-F12B5DD56FB4}"/>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102563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80A83-1458-4744-BC17-D0BF9A2171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0F8275-B066-4891-AE14-026EFD635B0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B776EF6-1F98-4E2E-BA49-C8EDDB9B2160}"/>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5" name="页脚占位符 4">
            <a:extLst>
              <a:ext uri="{FF2B5EF4-FFF2-40B4-BE49-F238E27FC236}">
                <a16:creationId xmlns:a16="http://schemas.microsoft.com/office/drawing/2014/main" id="{D4DEBEC1-3E79-41D2-BEAC-9E1B39C650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6516E-F640-4EEF-9CA1-5BFB1C699C47}"/>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401673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ADD2F-612C-41F6-B1C6-1DE3F201CB8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470BB9-AFED-435A-AF21-4D2F9E659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66416BE-6691-4158-918D-EA7961FB829C}"/>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5" name="页脚占位符 4">
            <a:extLst>
              <a:ext uri="{FF2B5EF4-FFF2-40B4-BE49-F238E27FC236}">
                <a16:creationId xmlns:a16="http://schemas.microsoft.com/office/drawing/2014/main" id="{537260F9-1498-4699-8E2F-716F3271BB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A86097-4909-4B00-90F6-879300C30CB6}"/>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166882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03C33-769D-462B-B805-BC9DA4AB82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5F83B9-D204-43E6-90B5-37AD8E692E2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491BA83-5D5C-46CE-9315-98CF4B62E84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4BCDA95-BE0E-4893-94F8-0F66E17922BD}"/>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6" name="页脚占位符 5">
            <a:extLst>
              <a:ext uri="{FF2B5EF4-FFF2-40B4-BE49-F238E27FC236}">
                <a16:creationId xmlns:a16="http://schemas.microsoft.com/office/drawing/2014/main" id="{6859D42B-ACDE-42C0-AE27-2A0C8C2774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043FCB-1A8E-414F-B93A-17CADEE4CFE8}"/>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310583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EC496-D823-4183-A21F-C18136BA93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243566-62F8-44EB-8CAE-17E784DCE2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67365A7-D0D9-4833-AFE0-C4F5E9EEAC0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067AE78-91D1-4833-B92E-599CCC5D7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F76AB7-1E9D-487A-9372-21F276193D8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ECB3715-4E99-4438-AF56-9B9197B46C89}"/>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8" name="页脚占位符 7">
            <a:extLst>
              <a:ext uri="{FF2B5EF4-FFF2-40B4-BE49-F238E27FC236}">
                <a16:creationId xmlns:a16="http://schemas.microsoft.com/office/drawing/2014/main" id="{6A0F57D9-EFC1-4C76-9D53-FA5513C49E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A1FE26-4E37-47D9-B737-4E3F11ED0CC2}"/>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1036321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A9607-5335-4BE4-A3BE-C9812AA127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66E07A-168F-4CBA-AD6C-18BF16FACA3A}"/>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4" name="页脚占位符 3">
            <a:extLst>
              <a:ext uri="{FF2B5EF4-FFF2-40B4-BE49-F238E27FC236}">
                <a16:creationId xmlns:a16="http://schemas.microsoft.com/office/drawing/2014/main" id="{EF987D27-F278-4C74-8B8D-3AC520A55D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24E9BBA-1A3D-4D7E-82C0-DEF679E93B1F}"/>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183869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86BE80-D1AD-4F6E-8E03-7C5BD4DE3076}"/>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3" name="页脚占位符 2">
            <a:extLst>
              <a:ext uri="{FF2B5EF4-FFF2-40B4-BE49-F238E27FC236}">
                <a16:creationId xmlns:a16="http://schemas.microsoft.com/office/drawing/2014/main" id="{58DAD82D-85E0-4DDB-BDB3-05C7CB48A6F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1D0CAA2-6862-4D1C-B927-F7AF307FB777}"/>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4053613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0BF88-898C-4265-B0BE-C04D03A40A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5EEAC9E-BC26-4937-A6B7-3A98A339E9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9BF2154-F6FB-415F-B679-4B6DA9C28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86535C8-2358-4E6F-9A42-F0C50F11874F}"/>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6" name="页脚占位符 5">
            <a:extLst>
              <a:ext uri="{FF2B5EF4-FFF2-40B4-BE49-F238E27FC236}">
                <a16:creationId xmlns:a16="http://schemas.microsoft.com/office/drawing/2014/main" id="{7376DF59-7B21-43D9-9BDF-832D02C926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CEF43A-B14C-4C59-A16C-15ABDC9B7B67}"/>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2897560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E8926-323D-415C-B4B8-EDB64B7E7A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2B5967-2C5F-4525-8522-AE47973AF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A08FCB-3F94-4943-9E23-6AB0CF825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324D6B7-1E9D-45E9-9C23-0E5BD9566065}"/>
              </a:ext>
            </a:extLst>
          </p:cNvPr>
          <p:cNvSpPr>
            <a:spLocks noGrp="1"/>
          </p:cNvSpPr>
          <p:nvPr>
            <p:ph type="dt" sz="half" idx="10"/>
          </p:nvPr>
        </p:nvSpPr>
        <p:spPr/>
        <p:txBody>
          <a:bodyPr/>
          <a:lstStyle/>
          <a:p>
            <a:fld id="{ADE29097-F538-4996-AD85-B9AE779776D6}" type="datetimeFigureOut">
              <a:rPr lang="zh-CN" altLang="en-US" smtClean="0"/>
              <a:t>2018-09-15</a:t>
            </a:fld>
            <a:endParaRPr lang="zh-CN" altLang="en-US"/>
          </a:p>
        </p:txBody>
      </p:sp>
      <p:sp>
        <p:nvSpPr>
          <p:cNvPr id="6" name="页脚占位符 5">
            <a:extLst>
              <a:ext uri="{FF2B5EF4-FFF2-40B4-BE49-F238E27FC236}">
                <a16:creationId xmlns:a16="http://schemas.microsoft.com/office/drawing/2014/main" id="{F9607D2D-9AC6-4B74-B033-A4C11DD1743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0F863D-87DD-4EBE-BBD4-0B38B1E05B68}"/>
              </a:ext>
            </a:extLst>
          </p:cNvPr>
          <p:cNvSpPr>
            <a:spLocks noGrp="1"/>
          </p:cNvSpPr>
          <p:nvPr>
            <p:ph type="sldNum" sz="quarter" idx="12"/>
          </p:nvPr>
        </p:nvSpPr>
        <p:spPr/>
        <p:txBody>
          <a:body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284213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E4A40B-EFBE-4124-BB15-8BD235F49C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9A58D76-5D6A-452B-AC6C-256354A53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D42C7AD-36E7-450C-A666-4655703DD1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29097-F538-4996-AD85-B9AE779776D6}" type="datetimeFigureOut">
              <a:rPr lang="zh-CN" altLang="en-US" smtClean="0"/>
              <a:t>2018-09-15</a:t>
            </a:fld>
            <a:endParaRPr lang="zh-CN" altLang="en-US"/>
          </a:p>
        </p:txBody>
      </p:sp>
      <p:sp>
        <p:nvSpPr>
          <p:cNvPr id="5" name="页脚占位符 4">
            <a:extLst>
              <a:ext uri="{FF2B5EF4-FFF2-40B4-BE49-F238E27FC236}">
                <a16:creationId xmlns:a16="http://schemas.microsoft.com/office/drawing/2014/main" id="{6AD083F6-252F-444B-913B-D80D4A8AC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F83E1E2-361F-4EFF-A7AE-80DAE8C177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F4F00-204B-4839-91A5-AB7ACB7638AD}" type="slidenum">
              <a:rPr lang="zh-CN" altLang="en-US" smtClean="0"/>
              <a:t>‹#›</a:t>
            </a:fld>
            <a:endParaRPr lang="zh-CN" altLang="en-US"/>
          </a:p>
        </p:txBody>
      </p:sp>
    </p:spTree>
    <p:extLst>
      <p:ext uri="{BB962C8B-B14F-4D97-AF65-F5344CB8AC3E}">
        <p14:creationId xmlns:p14="http://schemas.microsoft.com/office/powerpoint/2010/main" val="2112871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jpg"/><Relationship Id="rId5" Type="http://schemas.openxmlformats.org/officeDocument/2006/relationships/image" Target="../media/image20.jp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jpg"/><Relationship Id="rId5" Type="http://schemas.openxmlformats.org/officeDocument/2006/relationships/image" Target="../media/image4.jpg"/><Relationship Id="rId10" Type="http://schemas.openxmlformats.org/officeDocument/2006/relationships/image" Target="../media/image8.jpg"/><Relationship Id="rId4" Type="http://schemas.microsoft.com/office/2007/relationships/hdphoto" Target="../media/hdphoto1.wdp"/><Relationship Id="rId9"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ltLang="zh-CN" b="1" dirty="0">
              <a:solidFill>
                <a:srgbClr val="F2A346"/>
              </a:solidFill>
              <a:cs typeface="+mn-ea"/>
              <a:sym typeface="+mn-lt"/>
            </a:endParaRPr>
          </a:p>
        </p:txBody>
      </p:sp>
      <p:sp>
        <p:nvSpPr>
          <p:cNvPr id="20" name="矩形 19">
            <a:extLst>
              <a:ext uri="{FF2B5EF4-FFF2-40B4-BE49-F238E27FC236}">
                <a16:creationId xmlns:a16="http://schemas.microsoft.com/office/drawing/2014/main" id="{1431A0B2-DD05-4002-9EDA-2AD07279B851}"/>
              </a:ext>
            </a:extLst>
          </p:cNvPr>
          <p:cNvSpPr/>
          <p:nvPr/>
        </p:nvSpPr>
        <p:spPr>
          <a:xfrm>
            <a:off x="1381055" y="2309589"/>
            <a:ext cx="9429889" cy="769441"/>
          </a:xfrm>
          <a:prstGeom prst="rect">
            <a:avLst/>
          </a:prstGeom>
        </p:spPr>
        <p:txBody>
          <a:bodyPr wrap="none">
            <a:spAutoFit/>
          </a:bodyPr>
          <a:lstStyle/>
          <a:p>
            <a:pPr algn="ctr"/>
            <a:r>
              <a:rPr lang="en-US" altLang="zh-CN" sz="3600" b="1" dirty="0">
                <a:solidFill>
                  <a:srgbClr val="F2A346"/>
                </a:solidFill>
                <a:latin typeface="+mj-ea"/>
                <a:ea typeface="+mj-ea"/>
              </a:rPr>
              <a:t>JD AI Fashion-Challenge</a:t>
            </a:r>
            <a:r>
              <a:rPr lang="zh-CN" altLang="en-US" sz="4400" b="1" spc="300" dirty="0">
                <a:solidFill>
                  <a:schemeClr val="tx1">
                    <a:lumMod val="65000"/>
                    <a:lumOff val="35000"/>
                  </a:schemeClr>
                </a:solidFill>
                <a:cs typeface="+mn-ea"/>
                <a:sym typeface="+mn-lt"/>
              </a:rPr>
              <a:t>时尚风格识别</a:t>
            </a:r>
            <a:endParaRPr lang="zh-CN" altLang="en-US" sz="4400" b="1" dirty="0">
              <a:solidFill>
                <a:schemeClr val="tx1">
                  <a:lumMod val="65000"/>
                  <a:lumOff val="35000"/>
                </a:schemeClr>
              </a:solidFill>
              <a:cs typeface="+mn-ea"/>
              <a:sym typeface="+mn-lt"/>
            </a:endParaRPr>
          </a:p>
        </p:txBody>
      </p:sp>
      <p:sp>
        <p:nvSpPr>
          <p:cNvPr id="21" name="矩形 20">
            <a:extLst>
              <a:ext uri="{FF2B5EF4-FFF2-40B4-BE49-F238E27FC236}">
                <a16:creationId xmlns:a16="http://schemas.microsoft.com/office/drawing/2014/main" id="{193DB9CF-D0E6-4828-81F3-30102E2E0823}"/>
              </a:ext>
            </a:extLst>
          </p:cNvPr>
          <p:cNvSpPr/>
          <p:nvPr/>
        </p:nvSpPr>
        <p:spPr>
          <a:xfrm>
            <a:off x="1762548" y="3164755"/>
            <a:ext cx="8666904" cy="579646"/>
          </a:xfrm>
          <a:prstGeom prst="rect">
            <a:avLst/>
          </a:prstGeom>
        </p:spPr>
        <p:txBody>
          <a:bodyPr wrap="square">
            <a:spAutoFit/>
          </a:bodyPr>
          <a:lstStyle/>
          <a:p>
            <a:pPr algn="ctr">
              <a:lnSpc>
                <a:spcPct val="150000"/>
              </a:lnSpc>
              <a:buClr>
                <a:srgbClr val="E7E6E6">
                  <a:lumMod val="10000"/>
                </a:srgbClr>
              </a:buClr>
            </a:pPr>
            <a:r>
              <a:rPr lang="zh-CN" altLang="en-US" sz="2400" dirty="0">
                <a:solidFill>
                  <a:schemeClr val="tx1">
                    <a:lumMod val="65000"/>
                    <a:lumOff val="35000"/>
                  </a:schemeClr>
                </a:solidFill>
                <a:cs typeface="+mn-ea"/>
                <a:sym typeface="+mn-lt"/>
              </a:rPr>
              <a:t>北科</a:t>
            </a:r>
            <a:r>
              <a:rPr lang="en-US" altLang="zh-CN" sz="2400" dirty="0">
                <a:solidFill>
                  <a:schemeClr val="tx1">
                    <a:lumMod val="65000"/>
                    <a:lumOff val="35000"/>
                  </a:schemeClr>
                </a:solidFill>
                <a:cs typeface="+mn-ea"/>
                <a:sym typeface="+mn-lt"/>
              </a:rPr>
              <a:t>801  </a:t>
            </a:r>
            <a:r>
              <a:rPr lang="zh-CN" altLang="en-US" sz="2400" dirty="0">
                <a:solidFill>
                  <a:schemeClr val="tx1">
                    <a:lumMod val="65000"/>
                    <a:lumOff val="35000"/>
                  </a:schemeClr>
                </a:solidFill>
                <a:cs typeface="+mn-ea"/>
                <a:sym typeface="+mn-lt"/>
              </a:rPr>
              <a:t>队伍      技术报告</a:t>
            </a:r>
            <a:endParaRPr lang="en-US" altLang="zh-CN" sz="2400" dirty="0">
              <a:solidFill>
                <a:schemeClr val="tx1">
                  <a:lumMod val="65000"/>
                  <a:lumOff val="35000"/>
                </a:schemeClr>
              </a:solidFill>
              <a:cs typeface="+mn-ea"/>
              <a:sym typeface="+mn-lt"/>
            </a:endParaRPr>
          </a:p>
        </p:txBody>
      </p:sp>
      <p:sp>
        <p:nvSpPr>
          <p:cNvPr id="19" name="文本框 18">
            <a:extLst>
              <a:ext uri="{FF2B5EF4-FFF2-40B4-BE49-F238E27FC236}">
                <a16:creationId xmlns:a16="http://schemas.microsoft.com/office/drawing/2014/main" id="{65879C6D-F9EE-45DD-AFDB-CE2802960C32}"/>
              </a:ext>
            </a:extLst>
          </p:cNvPr>
          <p:cNvSpPr txBox="1"/>
          <p:nvPr/>
        </p:nvSpPr>
        <p:spPr>
          <a:xfrm>
            <a:off x="4218954" y="3900072"/>
            <a:ext cx="3754092" cy="338554"/>
          </a:xfrm>
          <a:prstGeom prst="rect">
            <a:avLst/>
          </a:prstGeom>
          <a:noFill/>
        </p:spPr>
        <p:txBody>
          <a:bodyPr wrap="square" rtlCol="0">
            <a:spAutoFit/>
          </a:bodyPr>
          <a:lstStyle/>
          <a:p>
            <a:pPr algn="ctr"/>
            <a:r>
              <a:rPr lang="zh-CN" altLang="en-US" sz="1600" b="1" dirty="0">
                <a:solidFill>
                  <a:schemeClr val="tx1">
                    <a:lumMod val="65000"/>
                    <a:lumOff val="35000"/>
                  </a:schemeClr>
                </a:solidFill>
                <a:cs typeface="+mn-ea"/>
                <a:sym typeface="+mn-lt"/>
              </a:rPr>
              <a:t>报告人：司泽      学校：北京科技大学</a:t>
            </a:r>
          </a:p>
        </p:txBody>
      </p:sp>
    </p:spTree>
    <p:extLst>
      <p:ext uri="{BB962C8B-B14F-4D97-AF65-F5344CB8AC3E}">
        <p14:creationId xmlns:p14="http://schemas.microsoft.com/office/powerpoint/2010/main" val="200217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517113"/>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cs typeface="+mn-ea"/>
              <a:sym typeface="+mn-lt"/>
            </a:endParaRPr>
          </a:p>
        </p:txBody>
      </p:sp>
      <p:sp>
        <p:nvSpPr>
          <p:cNvPr id="5" name="文本框 4">
            <a:extLst>
              <a:ext uri="{FF2B5EF4-FFF2-40B4-BE49-F238E27FC236}">
                <a16:creationId xmlns:a16="http://schemas.microsoft.com/office/drawing/2014/main" id="{58B1549E-86B3-4C86-A0F2-5C01F7629BDD}"/>
              </a:ext>
            </a:extLst>
          </p:cNvPr>
          <p:cNvSpPr txBox="1"/>
          <p:nvPr/>
        </p:nvSpPr>
        <p:spPr>
          <a:xfrm>
            <a:off x="4956363" y="1209298"/>
            <a:ext cx="2476500" cy="369332"/>
          </a:xfrm>
          <a:prstGeom prst="rect">
            <a:avLst/>
          </a:prstGeom>
          <a:noFill/>
        </p:spPr>
        <p:txBody>
          <a:bodyPr wrap="square" rtlCol="0">
            <a:spAutoFit/>
          </a:bodyPr>
          <a:lstStyle/>
          <a:p>
            <a:r>
              <a:rPr lang="zh-CN" altLang="en-US" b="1" dirty="0">
                <a:solidFill>
                  <a:schemeClr val="tx1">
                    <a:lumMod val="50000"/>
                    <a:lumOff val="50000"/>
                  </a:schemeClr>
                </a:solidFill>
              </a:rPr>
              <a:t>用验证集估计最佳阈值</a:t>
            </a:r>
          </a:p>
        </p:txBody>
      </p:sp>
      <p:sp>
        <p:nvSpPr>
          <p:cNvPr id="13" name="文本框 12">
            <a:extLst>
              <a:ext uri="{FF2B5EF4-FFF2-40B4-BE49-F238E27FC236}">
                <a16:creationId xmlns:a16="http://schemas.microsoft.com/office/drawing/2014/main" id="{B59AB8A9-73EE-449D-AFF3-3E6ADB73C577}"/>
              </a:ext>
            </a:extLst>
          </p:cNvPr>
          <p:cNvSpPr txBox="1"/>
          <p:nvPr/>
        </p:nvSpPr>
        <p:spPr>
          <a:xfrm>
            <a:off x="4125364" y="-18803"/>
            <a:ext cx="39412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2A346"/>
                </a:solidFill>
                <a:effectLst/>
                <a:uLnTx/>
                <a:uFillTx/>
                <a:cs typeface="+mn-ea"/>
                <a:sym typeface="+mn-lt"/>
              </a:rPr>
              <a:t>决策阈值</a:t>
            </a:r>
          </a:p>
        </p:txBody>
      </p:sp>
      <p:cxnSp>
        <p:nvCxnSpPr>
          <p:cNvPr id="19" name="直接连接符 18">
            <a:extLst>
              <a:ext uri="{FF2B5EF4-FFF2-40B4-BE49-F238E27FC236}">
                <a16:creationId xmlns:a16="http://schemas.microsoft.com/office/drawing/2014/main" id="{8B23DE4A-7F07-41A1-9B6D-8949945F7F88}"/>
              </a:ext>
            </a:extLst>
          </p:cNvPr>
          <p:cNvCxnSpPr>
            <a:cxnSpLocks/>
          </p:cNvCxnSpPr>
          <p:nvPr/>
        </p:nvCxnSpPr>
        <p:spPr>
          <a:xfrm flipV="1">
            <a:off x="6660778" y="2402542"/>
            <a:ext cx="0" cy="1972234"/>
          </a:xfrm>
          <a:prstGeom prst="line">
            <a:avLst/>
          </a:prstGeom>
          <a:ln w="19050"/>
        </p:spPr>
        <p:style>
          <a:lnRef idx="1">
            <a:schemeClr val="accent6"/>
          </a:lnRef>
          <a:fillRef idx="0">
            <a:schemeClr val="accent6"/>
          </a:fillRef>
          <a:effectRef idx="0">
            <a:schemeClr val="accent6"/>
          </a:effectRef>
          <a:fontRef idx="minor">
            <a:schemeClr val="tx1"/>
          </a:fontRef>
        </p:style>
      </p:cxnSp>
      <p:pic>
        <p:nvPicPr>
          <p:cNvPr id="11" name="图片 10">
            <a:extLst>
              <a:ext uri="{FF2B5EF4-FFF2-40B4-BE49-F238E27FC236}">
                <a16:creationId xmlns:a16="http://schemas.microsoft.com/office/drawing/2014/main" id="{B85B1C1E-9E33-4608-B19F-73AEAE041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771" y="2239882"/>
            <a:ext cx="3629532" cy="2476846"/>
          </a:xfrm>
          <a:prstGeom prst="rect">
            <a:avLst/>
          </a:prstGeom>
        </p:spPr>
      </p:pic>
      <p:pic>
        <p:nvPicPr>
          <p:cNvPr id="21" name="图片 20">
            <a:extLst>
              <a:ext uri="{FF2B5EF4-FFF2-40B4-BE49-F238E27FC236}">
                <a16:creationId xmlns:a16="http://schemas.microsoft.com/office/drawing/2014/main" id="{89574800-043F-4FF3-888D-459AB388A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9330" y="2250519"/>
            <a:ext cx="3581900" cy="2457793"/>
          </a:xfrm>
          <a:prstGeom prst="rect">
            <a:avLst/>
          </a:prstGeom>
        </p:spPr>
      </p:pic>
      <p:sp>
        <p:nvSpPr>
          <p:cNvPr id="27" name="文本框 26">
            <a:extLst>
              <a:ext uri="{FF2B5EF4-FFF2-40B4-BE49-F238E27FC236}">
                <a16:creationId xmlns:a16="http://schemas.microsoft.com/office/drawing/2014/main" id="{33B0A611-5023-4D82-8775-F1FA90C7EDFB}"/>
              </a:ext>
            </a:extLst>
          </p:cNvPr>
          <p:cNvSpPr txBox="1"/>
          <p:nvPr/>
        </p:nvSpPr>
        <p:spPr>
          <a:xfrm>
            <a:off x="2019052" y="4840203"/>
            <a:ext cx="3442455" cy="307777"/>
          </a:xfrm>
          <a:prstGeom prst="rect">
            <a:avLst/>
          </a:prstGeom>
          <a:noFill/>
        </p:spPr>
        <p:txBody>
          <a:bodyPr wrap="square" rtlCol="0">
            <a:spAutoFit/>
          </a:bodyPr>
          <a:lstStyle/>
          <a:p>
            <a:r>
              <a:rPr lang="zh-CN" altLang="en-US" sz="1400" dirty="0">
                <a:latin typeface="+mn-ea"/>
              </a:rPr>
              <a:t>“简约”标签验证集阈值</a:t>
            </a:r>
            <a:r>
              <a:rPr lang="en-US" altLang="zh-CN" sz="1400" dirty="0">
                <a:latin typeface="+mn-ea"/>
              </a:rPr>
              <a:t>—F2-score</a:t>
            </a:r>
            <a:r>
              <a:rPr lang="zh-CN" altLang="en-US" sz="1400" dirty="0">
                <a:latin typeface="+mn-ea"/>
              </a:rPr>
              <a:t>曲线</a:t>
            </a:r>
          </a:p>
        </p:txBody>
      </p:sp>
      <p:sp>
        <p:nvSpPr>
          <p:cNvPr id="28" name="文本框 27">
            <a:extLst>
              <a:ext uri="{FF2B5EF4-FFF2-40B4-BE49-F238E27FC236}">
                <a16:creationId xmlns:a16="http://schemas.microsoft.com/office/drawing/2014/main" id="{B1B3CF8C-A104-489D-90F4-3CBF8C980FC1}"/>
              </a:ext>
            </a:extLst>
          </p:cNvPr>
          <p:cNvSpPr txBox="1"/>
          <p:nvPr/>
        </p:nvSpPr>
        <p:spPr>
          <a:xfrm>
            <a:off x="6754309" y="4840202"/>
            <a:ext cx="3442455" cy="307777"/>
          </a:xfrm>
          <a:prstGeom prst="rect">
            <a:avLst/>
          </a:prstGeom>
          <a:noFill/>
        </p:spPr>
        <p:txBody>
          <a:bodyPr wrap="square" rtlCol="0">
            <a:spAutoFit/>
          </a:bodyPr>
          <a:lstStyle/>
          <a:p>
            <a:r>
              <a:rPr lang="zh-CN" altLang="en-US" sz="1400" dirty="0">
                <a:latin typeface="+mn-ea"/>
              </a:rPr>
              <a:t>“简约”标签测试集阈值</a:t>
            </a:r>
            <a:r>
              <a:rPr lang="en-US" altLang="zh-CN" sz="1400" dirty="0">
                <a:latin typeface="+mn-ea"/>
              </a:rPr>
              <a:t>—F2-score</a:t>
            </a:r>
            <a:r>
              <a:rPr lang="zh-CN" altLang="en-US" sz="1400" dirty="0">
                <a:latin typeface="+mn-ea"/>
              </a:rPr>
              <a:t>曲线</a:t>
            </a:r>
          </a:p>
        </p:txBody>
      </p:sp>
    </p:spTree>
    <p:extLst>
      <p:ext uri="{BB962C8B-B14F-4D97-AF65-F5344CB8AC3E}">
        <p14:creationId xmlns:p14="http://schemas.microsoft.com/office/powerpoint/2010/main" val="839374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xit" presetSubtype="0" fill="hold" nodeType="withEffect">
                                  <p:stCondLst>
                                    <p:cond delay="0"/>
                                  </p:stCondLst>
                                  <p:childTnLst>
                                    <p:set>
                                      <p:cBhvr>
                                        <p:cTn id="9" dur="1" fill="hold">
                                          <p:stCondLst>
                                            <p:cond delay="0"/>
                                          </p:stCondLst>
                                        </p:cTn>
                                        <p:tgtEl>
                                          <p:spTgt spid="1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517113"/>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cs typeface="+mn-ea"/>
              <a:sym typeface="+mn-lt"/>
            </a:endParaRPr>
          </a:p>
        </p:txBody>
      </p:sp>
      <p:sp>
        <p:nvSpPr>
          <p:cNvPr id="11" name="文本框 10">
            <a:extLst>
              <a:ext uri="{FF2B5EF4-FFF2-40B4-BE49-F238E27FC236}">
                <a16:creationId xmlns:a16="http://schemas.microsoft.com/office/drawing/2014/main" id="{37632A44-047C-4CB4-86D0-172BBF41EFD6}"/>
              </a:ext>
            </a:extLst>
          </p:cNvPr>
          <p:cNvSpPr txBox="1"/>
          <p:nvPr/>
        </p:nvSpPr>
        <p:spPr>
          <a:xfrm>
            <a:off x="4589241" y="62056"/>
            <a:ext cx="298811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2A346"/>
                </a:solidFill>
                <a:effectLst/>
                <a:uLnTx/>
                <a:uFillTx/>
                <a:cs typeface="+mn-ea"/>
                <a:sym typeface="+mn-lt"/>
              </a:rPr>
              <a:t>模型训练</a:t>
            </a:r>
          </a:p>
        </p:txBody>
      </p:sp>
      <p:pic>
        <p:nvPicPr>
          <p:cNvPr id="13" name="图片 12">
            <a:extLst>
              <a:ext uri="{FF2B5EF4-FFF2-40B4-BE49-F238E27FC236}">
                <a16:creationId xmlns:a16="http://schemas.microsoft.com/office/drawing/2014/main" id="{10BFD433-9D56-4EC7-A8A3-B93E0EF98C6B}"/>
              </a:ext>
            </a:extLst>
          </p:cNvPr>
          <p:cNvPicPr/>
          <p:nvPr/>
        </p:nvPicPr>
        <p:blipFill>
          <a:blip r:embed="rId5"/>
          <a:stretch>
            <a:fillRect/>
          </a:stretch>
        </p:blipFill>
        <p:spPr>
          <a:xfrm>
            <a:off x="794436" y="814659"/>
            <a:ext cx="5718615" cy="5228682"/>
          </a:xfrm>
          <a:prstGeom prst="rect">
            <a:avLst/>
          </a:prstGeom>
        </p:spPr>
      </p:pic>
      <p:graphicFrame>
        <p:nvGraphicFramePr>
          <p:cNvPr id="4" name="表格 3">
            <a:extLst>
              <a:ext uri="{FF2B5EF4-FFF2-40B4-BE49-F238E27FC236}">
                <a16:creationId xmlns:a16="http://schemas.microsoft.com/office/drawing/2014/main" id="{83BF2F4E-9FF8-4B98-9ECC-8E47F71C2745}"/>
              </a:ext>
            </a:extLst>
          </p:cNvPr>
          <p:cNvGraphicFramePr>
            <a:graphicFrameLocks noGrp="1"/>
          </p:cNvGraphicFramePr>
          <p:nvPr>
            <p:extLst>
              <p:ext uri="{D42A27DB-BD31-4B8C-83A1-F6EECF244321}">
                <p14:modId xmlns:p14="http://schemas.microsoft.com/office/powerpoint/2010/main" val="4202293965"/>
              </p:ext>
            </p:extLst>
          </p:nvPr>
        </p:nvGraphicFramePr>
        <p:xfrm>
          <a:off x="6500525" y="1933576"/>
          <a:ext cx="5212224" cy="3235960"/>
        </p:xfrm>
        <a:graphic>
          <a:graphicData uri="http://schemas.openxmlformats.org/drawingml/2006/table">
            <a:tbl>
              <a:tblPr firstRow="1" bandRow="1">
                <a:tableStyleId>{5C22544A-7EE6-4342-B048-85BDC9FD1C3A}</a:tableStyleId>
              </a:tblPr>
              <a:tblGrid>
                <a:gridCol w="1852978">
                  <a:extLst>
                    <a:ext uri="{9D8B030D-6E8A-4147-A177-3AD203B41FA5}">
                      <a16:colId xmlns:a16="http://schemas.microsoft.com/office/drawing/2014/main" val="3850134122"/>
                    </a:ext>
                  </a:extLst>
                </a:gridCol>
                <a:gridCol w="3359246">
                  <a:extLst>
                    <a:ext uri="{9D8B030D-6E8A-4147-A177-3AD203B41FA5}">
                      <a16:colId xmlns:a16="http://schemas.microsoft.com/office/drawing/2014/main" val="2147712389"/>
                    </a:ext>
                  </a:extLst>
                </a:gridCol>
              </a:tblGrid>
              <a:tr h="370840">
                <a:tc>
                  <a:txBody>
                    <a:bodyPr/>
                    <a:lstStyle/>
                    <a:p>
                      <a:r>
                        <a:rPr lang="zh-CN" altLang="en-US" sz="1800" b="1" dirty="0">
                          <a:solidFill>
                            <a:schemeClr val="tx1"/>
                          </a:solidFill>
                          <a:latin typeface="+mn-ea"/>
                          <a:ea typeface="+mn-ea"/>
                        </a:rPr>
                        <a:t>运算设备</a:t>
                      </a:r>
                    </a:p>
                  </a:txBody>
                  <a:tcPr>
                    <a:solidFill>
                      <a:srgbClr val="E9EBF5"/>
                    </a:solidFill>
                  </a:tcPr>
                </a:tc>
                <a:tc>
                  <a:txBody>
                    <a:bodyPr/>
                    <a:lstStyle/>
                    <a:p>
                      <a:r>
                        <a:rPr lang="zh-CN" altLang="en-US" sz="1800" b="1" dirty="0">
                          <a:solidFill>
                            <a:schemeClr val="tx1"/>
                          </a:solidFill>
                          <a:latin typeface="+mn-ea"/>
                          <a:ea typeface="+mn-ea"/>
                        </a:rPr>
                        <a:t>两块</a:t>
                      </a:r>
                      <a:r>
                        <a:rPr lang="en-US" altLang="zh-CN" sz="1800" b="1" dirty="0">
                          <a:solidFill>
                            <a:schemeClr val="tx1"/>
                          </a:solidFill>
                          <a:latin typeface="+mn-ea"/>
                          <a:ea typeface="+mn-ea"/>
                        </a:rPr>
                        <a:t>GTX1080Ti</a:t>
                      </a:r>
                      <a:endParaRPr lang="zh-CN" altLang="en-US" sz="1800" b="1" dirty="0">
                        <a:solidFill>
                          <a:schemeClr val="tx1"/>
                        </a:solidFill>
                        <a:latin typeface="+mn-ea"/>
                        <a:ea typeface="+mn-ea"/>
                      </a:endParaRPr>
                    </a:p>
                  </a:txBody>
                  <a:tcPr>
                    <a:solidFill>
                      <a:srgbClr val="E9EBF5"/>
                    </a:solidFill>
                  </a:tcPr>
                </a:tc>
                <a:extLst>
                  <a:ext uri="{0D108BD9-81ED-4DB2-BD59-A6C34878D82A}">
                    <a16:rowId xmlns:a16="http://schemas.microsoft.com/office/drawing/2014/main" val="3002522832"/>
                  </a:ext>
                </a:extLst>
              </a:tr>
              <a:tr h="370840">
                <a:tc>
                  <a:txBody>
                    <a:bodyPr/>
                    <a:lstStyle/>
                    <a:p>
                      <a:r>
                        <a:rPr lang="zh-CN" altLang="en-US" sz="1800" b="1" dirty="0">
                          <a:solidFill>
                            <a:schemeClr val="tx1"/>
                          </a:solidFill>
                          <a:latin typeface="+mn-ea"/>
                          <a:ea typeface="+mn-ea"/>
                        </a:rPr>
                        <a:t>数据处理</a:t>
                      </a:r>
                    </a:p>
                  </a:txBody>
                  <a:tcPr/>
                </a:tc>
                <a:tc>
                  <a:txBody>
                    <a:bodyPr/>
                    <a:lstStyle/>
                    <a:p>
                      <a:r>
                        <a:rPr lang="en-US" altLang="zh-CN" sz="1800" b="1" dirty="0">
                          <a:solidFill>
                            <a:schemeClr val="tx1"/>
                          </a:solidFill>
                          <a:latin typeface="+mn-ea"/>
                          <a:ea typeface="+mn-ea"/>
                        </a:rPr>
                        <a:t>Resize250*250 + </a:t>
                      </a:r>
                      <a:r>
                        <a:rPr lang="zh-CN" altLang="en-US" sz="1800" b="1" dirty="0">
                          <a:solidFill>
                            <a:schemeClr val="tx1"/>
                          </a:solidFill>
                          <a:latin typeface="+mn-ea"/>
                          <a:ea typeface="+mn-ea"/>
                        </a:rPr>
                        <a:t>归一化处理</a:t>
                      </a:r>
                    </a:p>
                  </a:txBody>
                  <a:tcPr/>
                </a:tc>
                <a:extLst>
                  <a:ext uri="{0D108BD9-81ED-4DB2-BD59-A6C34878D82A}">
                    <a16:rowId xmlns:a16="http://schemas.microsoft.com/office/drawing/2014/main" val="20070251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tx1"/>
                          </a:solidFill>
                          <a:latin typeface="+mn-ea"/>
                          <a:ea typeface="+mn-ea"/>
                        </a:rPr>
                        <a:t>训练集</a:t>
                      </a:r>
                      <a:r>
                        <a:rPr lang="en-US" altLang="zh-CN" sz="1800" b="1" dirty="0">
                          <a:solidFill>
                            <a:schemeClr val="tx1"/>
                          </a:solidFill>
                          <a:latin typeface="+mn-ea"/>
                          <a:ea typeface="+mn-ea"/>
                        </a:rPr>
                        <a:t>/</a:t>
                      </a:r>
                      <a:r>
                        <a:rPr lang="zh-CN" altLang="en-US" sz="1800" b="1" dirty="0">
                          <a:solidFill>
                            <a:schemeClr val="tx1"/>
                          </a:solidFill>
                          <a:latin typeface="+mn-ea"/>
                          <a:ea typeface="+mn-ea"/>
                        </a:rPr>
                        <a:t>验证集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mn-ea"/>
                          <a:ea typeface="+mn-ea"/>
                        </a:rPr>
                        <a:t>45000</a:t>
                      </a:r>
                      <a:r>
                        <a:rPr lang="zh-CN" altLang="en-US" sz="1800" b="1" dirty="0">
                          <a:solidFill>
                            <a:schemeClr val="tx1"/>
                          </a:solidFill>
                          <a:latin typeface="+mn-ea"/>
                          <a:ea typeface="+mn-ea"/>
                        </a:rPr>
                        <a:t>张</a:t>
                      </a:r>
                      <a:r>
                        <a:rPr lang="en-US" altLang="zh-CN" sz="1800" b="1" dirty="0">
                          <a:solidFill>
                            <a:schemeClr val="tx1"/>
                          </a:solidFill>
                          <a:latin typeface="+mn-ea"/>
                          <a:ea typeface="+mn-ea"/>
                        </a:rPr>
                        <a:t>/9908</a:t>
                      </a:r>
                      <a:r>
                        <a:rPr lang="zh-CN" altLang="en-US" sz="1800" b="1" dirty="0">
                          <a:solidFill>
                            <a:schemeClr val="tx1"/>
                          </a:solidFill>
                          <a:latin typeface="+mn-ea"/>
                          <a:ea typeface="+mn-ea"/>
                        </a:rPr>
                        <a:t>张</a:t>
                      </a:r>
                    </a:p>
                  </a:txBody>
                  <a:tcPr/>
                </a:tc>
                <a:extLst>
                  <a:ext uri="{0D108BD9-81ED-4DB2-BD59-A6C34878D82A}">
                    <a16:rowId xmlns:a16="http://schemas.microsoft.com/office/drawing/2014/main" val="151437242"/>
                  </a:ext>
                </a:extLst>
              </a:tr>
              <a:tr h="370840">
                <a:tc>
                  <a:txBody>
                    <a:bodyPr/>
                    <a:lstStyle/>
                    <a:p>
                      <a:r>
                        <a:rPr lang="zh-CN" altLang="en-US" sz="1800" b="1" dirty="0">
                          <a:solidFill>
                            <a:schemeClr val="tx1"/>
                          </a:solidFill>
                          <a:latin typeface="+mn-ea"/>
                          <a:ea typeface="+mn-ea"/>
                        </a:rPr>
                        <a:t>批量大小</a:t>
                      </a:r>
                    </a:p>
                  </a:txBody>
                  <a:tcPr/>
                </a:tc>
                <a:tc>
                  <a:txBody>
                    <a:bodyPr/>
                    <a:lstStyle/>
                    <a:p>
                      <a:r>
                        <a:rPr lang="en-US" altLang="zh-CN" sz="1800" b="1" dirty="0">
                          <a:solidFill>
                            <a:schemeClr val="tx1"/>
                          </a:solidFill>
                          <a:latin typeface="+mn-ea"/>
                          <a:ea typeface="+mn-ea"/>
                        </a:rPr>
                        <a:t>46</a:t>
                      </a:r>
                      <a:endParaRPr lang="zh-CN" altLang="en-US" sz="1800" b="1" dirty="0">
                        <a:solidFill>
                          <a:schemeClr val="tx1"/>
                        </a:solidFill>
                        <a:latin typeface="+mn-ea"/>
                        <a:ea typeface="+mn-ea"/>
                      </a:endParaRPr>
                    </a:p>
                  </a:txBody>
                  <a:tcPr/>
                </a:tc>
                <a:extLst>
                  <a:ext uri="{0D108BD9-81ED-4DB2-BD59-A6C34878D82A}">
                    <a16:rowId xmlns:a16="http://schemas.microsoft.com/office/drawing/2014/main" val="1150447569"/>
                  </a:ext>
                </a:extLst>
              </a:tr>
              <a:tr h="370840">
                <a:tc>
                  <a:txBody>
                    <a:bodyPr/>
                    <a:lstStyle/>
                    <a:p>
                      <a:r>
                        <a:rPr lang="zh-CN" altLang="en-US" sz="1800" b="1" dirty="0">
                          <a:solidFill>
                            <a:schemeClr val="tx1"/>
                          </a:solidFill>
                          <a:latin typeface="+mn-ea"/>
                          <a:ea typeface="+mn-ea"/>
                        </a:rPr>
                        <a:t>网络预训练</a:t>
                      </a:r>
                    </a:p>
                  </a:txBody>
                  <a:tcPr/>
                </a:tc>
                <a:tc>
                  <a:txBody>
                    <a:bodyPr/>
                    <a:lstStyle/>
                    <a:p>
                      <a:r>
                        <a:rPr lang="zh-CN" altLang="en-US" sz="1800" b="1" dirty="0">
                          <a:solidFill>
                            <a:schemeClr val="tx1"/>
                          </a:solidFill>
                          <a:latin typeface="+mn-ea"/>
                          <a:ea typeface="+mn-ea"/>
                        </a:rPr>
                        <a:t>基网络</a:t>
                      </a:r>
                      <a:r>
                        <a:rPr lang="en-US" altLang="zh-CN" sz="1800" b="1" dirty="0">
                          <a:solidFill>
                            <a:schemeClr val="tx1"/>
                          </a:solidFill>
                          <a:latin typeface="+mn-ea"/>
                          <a:ea typeface="+mn-ea"/>
                        </a:rPr>
                        <a:t>densenet201</a:t>
                      </a:r>
                      <a:r>
                        <a:rPr lang="zh-CN" altLang="en-US" sz="1800" b="1" dirty="0">
                          <a:solidFill>
                            <a:schemeClr val="tx1"/>
                          </a:solidFill>
                          <a:latin typeface="+mn-ea"/>
                          <a:ea typeface="+mn-ea"/>
                        </a:rPr>
                        <a:t>在</a:t>
                      </a:r>
                      <a:r>
                        <a:rPr lang="en-US" altLang="zh-CN" sz="1800" b="1" dirty="0" err="1">
                          <a:solidFill>
                            <a:schemeClr val="tx1"/>
                          </a:solidFill>
                          <a:latin typeface="+mn-ea"/>
                          <a:ea typeface="+mn-ea"/>
                        </a:rPr>
                        <a:t>imagenet</a:t>
                      </a:r>
                      <a:r>
                        <a:rPr lang="zh-CN" altLang="en-US" sz="1800" b="1" dirty="0">
                          <a:solidFill>
                            <a:schemeClr val="tx1"/>
                          </a:solidFill>
                          <a:latin typeface="+mn-ea"/>
                          <a:ea typeface="+mn-ea"/>
                        </a:rPr>
                        <a:t>上进行预训练</a:t>
                      </a:r>
                    </a:p>
                  </a:txBody>
                  <a:tcPr/>
                </a:tc>
                <a:extLst>
                  <a:ext uri="{0D108BD9-81ED-4DB2-BD59-A6C34878D82A}">
                    <a16:rowId xmlns:a16="http://schemas.microsoft.com/office/drawing/2014/main" val="1996388666"/>
                  </a:ext>
                </a:extLst>
              </a:tr>
              <a:tr h="370840">
                <a:tc>
                  <a:txBody>
                    <a:bodyPr/>
                    <a:lstStyle/>
                    <a:p>
                      <a:r>
                        <a:rPr lang="zh-CN" altLang="en-US" sz="1800" b="1" dirty="0">
                          <a:solidFill>
                            <a:schemeClr val="tx1"/>
                          </a:solidFill>
                          <a:latin typeface="+mn-ea"/>
                          <a:ea typeface="+mn-ea"/>
                        </a:rPr>
                        <a:t>优化算法</a:t>
                      </a:r>
                    </a:p>
                  </a:txBody>
                  <a:tcPr/>
                </a:tc>
                <a:tc>
                  <a:txBody>
                    <a:bodyPr/>
                    <a:lstStyle/>
                    <a:p>
                      <a:r>
                        <a:rPr lang="en-US" altLang="zh-CN" sz="1800" b="1" dirty="0">
                          <a:solidFill>
                            <a:schemeClr val="tx1"/>
                          </a:solidFill>
                          <a:latin typeface="+mn-ea"/>
                          <a:ea typeface="+mn-ea"/>
                        </a:rPr>
                        <a:t>Adam</a:t>
                      </a:r>
                      <a:endParaRPr lang="zh-CN" altLang="en-US" sz="1800" b="1" dirty="0">
                        <a:solidFill>
                          <a:schemeClr val="tx1"/>
                        </a:solidFill>
                        <a:latin typeface="+mn-ea"/>
                        <a:ea typeface="+mn-ea"/>
                      </a:endParaRPr>
                    </a:p>
                  </a:txBody>
                  <a:tcPr/>
                </a:tc>
                <a:extLst>
                  <a:ext uri="{0D108BD9-81ED-4DB2-BD59-A6C34878D82A}">
                    <a16:rowId xmlns:a16="http://schemas.microsoft.com/office/drawing/2014/main" val="2455992437"/>
                  </a:ext>
                </a:extLst>
              </a:tr>
              <a:tr h="370840">
                <a:tc>
                  <a:txBody>
                    <a:bodyPr/>
                    <a:lstStyle/>
                    <a:p>
                      <a:r>
                        <a:rPr lang="zh-CN" altLang="en-US" sz="1800" b="1" dirty="0">
                          <a:solidFill>
                            <a:schemeClr val="tx1"/>
                          </a:solidFill>
                          <a:latin typeface="+mn-ea"/>
                          <a:ea typeface="+mn-ea"/>
                        </a:rPr>
                        <a:t>权值衰减系数</a:t>
                      </a:r>
                    </a:p>
                  </a:txBody>
                  <a:tcPr/>
                </a:tc>
                <a:tc>
                  <a:txBody>
                    <a:bodyPr/>
                    <a:lstStyle/>
                    <a:p>
                      <a:r>
                        <a:rPr lang="en-US" altLang="zh-CN" sz="1800" b="1" dirty="0">
                          <a:solidFill>
                            <a:schemeClr val="tx1"/>
                          </a:solidFill>
                          <a:latin typeface="+mn-ea"/>
                          <a:ea typeface="+mn-ea"/>
                        </a:rPr>
                        <a:t>10^-3</a:t>
                      </a:r>
                      <a:endParaRPr lang="zh-CN" altLang="en-US" sz="1800" b="1" dirty="0">
                        <a:solidFill>
                          <a:schemeClr val="tx1"/>
                        </a:solidFill>
                        <a:latin typeface="+mn-ea"/>
                        <a:ea typeface="+mn-ea"/>
                      </a:endParaRPr>
                    </a:p>
                  </a:txBody>
                  <a:tcPr/>
                </a:tc>
                <a:extLst>
                  <a:ext uri="{0D108BD9-81ED-4DB2-BD59-A6C34878D82A}">
                    <a16:rowId xmlns:a16="http://schemas.microsoft.com/office/drawing/2014/main" val="2836860638"/>
                  </a:ext>
                </a:extLst>
              </a:tr>
              <a:tr h="370840">
                <a:tc>
                  <a:txBody>
                    <a:bodyPr/>
                    <a:lstStyle/>
                    <a:p>
                      <a:r>
                        <a:rPr lang="zh-CN" altLang="en-US" sz="1800" b="1" dirty="0">
                          <a:solidFill>
                            <a:schemeClr val="tx1"/>
                          </a:solidFill>
                          <a:latin typeface="+mn-ea"/>
                          <a:ea typeface="+mn-ea"/>
                        </a:rPr>
                        <a:t>学习率</a:t>
                      </a:r>
                    </a:p>
                  </a:txBody>
                  <a:tcPr/>
                </a:tc>
                <a:tc>
                  <a:txBody>
                    <a:bodyPr/>
                    <a:lstStyle/>
                    <a:p>
                      <a:r>
                        <a:rPr lang="zh-CN" altLang="en-US" sz="1800" b="1" dirty="0">
                          <a:solidFill>
                            <a:schemeClr val="tx1"/>
                          </a:solidFill>
                          <a:latin typeface="+mn-ea"/>
                          <a:ea typeface="+mn-ea"/>
                        </a:rPr>
                        <a:t>前两轮</a:t>
                      </a:r>
                      <a:r>
                        <a:rPr lang="en-US" altLang="zh-CN" sz="1800" b="1" dirty="0">
                          <a:solidFill>
                            <a:schemeClr val="tx1"/>
                          </a:solidFill>
                          <a:latin typeface="+mn-ea"/>
                          <a:ea typeface="+mn-ea"/>
                        </a:rPr>
                        <a:t>10^-5</a:t>
                      </a:r>
                      <a:r>
                        <a:rPr lang="zh-CN" altLang="en-US" sz="1800" b="1" dirty="0">
                          <a:solidFill>
                            <a:schemeClr val="tx1"/>
                          </a:solidFill>
                          <a:latin typeface="+mn-ea"/>
                          <a:ea typeface="+mn-ea"/>
                        </a:rPr>
                        <a:t>，后七轮</a:t>
                      </a:r>
                      <a:r>
                        <a:rPr lang="en-US" altLang="zh-CN" sz="1800" b="1" dirty="0">
                          <a:solidFill>
                            <a:schemeClr val="tx1"/>
                          </a:solidFill>
                          <a:latin typeface="+mn-ea"/>
                          <a:ea typeface="+mn-ea"/>
                        </a:rPr>
                        <a:t>10^-6</a:t>
                      </a:r>
                      <a:endParaRPr lang="zh-CN" altLang="en-US" sz="1800" b="1" dirty="0">
                        <a:solidFill>
                          <a:schemeClr val="tx1"/>
                        </a:solidFill>
                        <a:latin typeface="+mn-ea"/>
                        <a:ea typeface="+mn-ea"/>
                      </a:endParaRPr>
                    </a:p>
                  </a:txBody>
                  <a:tcPr/>
                </a:tc>
                <a:extLst>
                  <a:ext uri="{0D108BD9-81ED-4DB2-BD59-A6C34878D82A}">
                    <a16:rowId xmlns:a16="http://schemas.microsoft.com/office/drawing/2014/main" val="269235500"/>
                  </a:ext>
                </a:extLst>
              </a:tr>
            </a:tbl>
          </a:graphicData>
        </a:graphic>
      </p:graphicFrame>
      <p:graphicFrame>
        <p:nvGraphicFramePr>
          <p:cNvPr id="9" name="表格 8">
            <a:extLst>
              <a:ext uri="{FF2B5EF4-FFF2-40B4-BE49-F238E27FC236}">
                <a16:creationId xmlns:a16="http://schemas.microsoft.com/office/drawing/2014/main" id="{462F70B2-768E-4C5E-AD37-2F0B85AE117F}"/>
              </a:ext>
            </a:extLst>
          </p:cNvPr>
          <p:cNvGraphicFramePr>
            <a:graphicFrameLocks noGrp="1"/>
          </p:cNvGraphicFramePr>
          <p:nvPr>
            <p:extLst>
              <p:ext uri="{D42A27DB-BD31-4B8C-83A1-F6EECF244321}">
                <p14:modId xmlns:p14="http://schemas.microsoft.com/office/powerpoint/2010/main" val="2364736754"/>
              </p:ext>
            </p:extLst>
          </p:nvPr>
        </p:nvGraphicFramePr>
        <p:xfrm>
          <a:off x="1713909" y="2738120"/>
          <a:ext cx="8738781" cy="1381760"/>
        </p:xfrm>
        <a:graphic>
          <a:graphicData uri="http://schemas.openxmlformats.org/drawingml/2006/table">
            <a:tbl>
              <a:tblPr firstRow="1" bandRow="1">
                <a:tableStyleId>{5C22544A-7EE6-4342-B048-85BDC9FD1C3A}</a:tableStyleId>
              </a:tblPr>
              <a:tblGrid>
                <a:gridCol w="1384737">
                  <a:extLst>
                    <a:ext uri="{9D8B030D-6E8A-4147-A177-3AD203B41FA5}">
                      <a16:colId xmlns:a16="http://schemas.microsoft.com/office/drawing/2014/main" val="3647301205"/>
                    </a:ext>
                  </a:extLst>
                </a:gridCol>
                <a:gridCol w="804774">
                  <a:extLst>
                    <a:ext uri="{9D8B030D-6E8A-4147-A177-3AD203B41FA5}">
                      <a16:colId xmlns:a16="http://schemas.microsoft.com/office/drawing/2014/main" val="3870922953"/>
                    </a:ext>
                  </a:extLst>
                </a:gridCol>
                <a:gridCol w="1091545">
                  <a:extLst>
                    <a:ext uri="{9D8B030D-6E8A-4147-A177-3AD203B41FA5}">
                      <a16:colId xmlns:a16="http://schemas.microsoft.com/office/drawing/2014/main" val="3425449182"/>
                    </a:ext>
                  </a:extLst>
                </a:gridCol>
                <a:gridCol w="1091545">
                  <a:extLst>
                    <a:ext uri="{9D8B030D-6E8A-4147-A177-3AD203B41FA5}">
                      <a16:colId xmlns:a16="http://schemas.microsoft.com/office/drawing/2014/main" val="4025120090"/>
                    </a:ext>
                  </a:extLst>
                </a:gridCol>
                <a:gridCol w="1091545">
                  <a:extLst>
                    <a:ext uri="{9D8B030D-6E8A-4147-A177-3AD203B41FA5}">
                      <a16:colId xmlns:a16="http://schemas.microsoft.com/office/drawing/2014/main" val="1181487970"/>
                    </a:ext>
                  </a:extLst>
                </a:gridCol>
                <a:gridCol w="1091545">
                  <a:extLst>
                    <a:ext uri="{9D8B030D-6E8A-4147-A177-3AD203B41FA5}">
                      <a16:colId xmlns:a16="http://schemas.microsoft.com/office/drawing/2014/main" val="3748655663"/>
                    </a:ext>
                  </a:extLst>
                </a:gridCol>
                <a:gridCol w="1091545">
                  <a:extLst>
                    <a:ext uri="{9D8B030D-6E8A-4147-A177-3AD203B41FA5}">
                      <a16:colId xmlns:a16="http://schemas.microsoft.com/office/drawing/2014/main" val="3579658855"/>
                    </a:ext>
                  </a:extLst>
                </a:gridCol>
                <a:gridCol w="1091545">
                  <a:extLst>
                    <a:ext uri="{9D8B030D-6E8A-4147-A177-3AD203B41FA5}">
                      <a16:colId xmlns:a16="http://schemas.microsoft.com/office/drawing/2014/main" val="2852656246"/>
                    </a:ext>
                  </a:extLst>
                </a:gridCol>
              </a:tblGrid>
              <a:tr h="370840">
                <a:tc>
                  <a:txBody>
                    <a:bodyPr/>
                    <a:lstStyle/>
                    <a:p>
                      <a:endParaRPr lang="zh-CN" altLang="en-US" dirty="0"/>
                    </a:p>
                  </a:txBody>
                  <a:tcPr/>
                </a:tc>
                <a:tc>
                  <a:txBody>
                    <a:bodyPr/>
                    <a:lstStyle/>
                    <a:p>
                      <a:r>
                        <a:rPr lang="zh-CN" altLang="en-US" dirty="0"/>
                        <a:t>运动</a:t>
                      </a:r>
                    </a:p>
                  </a:txBody>
                  <a:tcPr/>
                </a:tc>
                <a:tc>
                  <a:txBody>
                    <a:bodyPr/>
                    <a:lstStyle/>
                    <a:p>
                      <a:r>
                        <a:rPr lang="zh-CN" altLang="en-US" dirty="0"/>
                        <a:t>日系</a:t>
                      </a:r>
                    </a:p>
                  </a:txBody>
                  <a:tcPr/>
                </a:tc>
                <a:tc>
                  <a:txBody>
                    <a:bodyPr/>
                    <a:lstStyle/>
                    <a:p>
                      <a:r>
                        <a:rPr lang="zh-CN" altLang="en-US" dirty="0"/>
                        <a:t>英伦</a:t>
                      </a:r>
                    </a:p>
                  </a:txBody>
                  <a:tcPr/>
                </a:tc>
                <a:tc>
                  <a:txBody>
                    <a:bodyPr/>
                    <a:lstStyle/>
                    <a:p>
                      <a:r>
                        <a:rPr lang="zh-CN" altLang="en-US" dirty="0"/>
                        <a:t>少女</a:t>
                      </a:r>
                    </a:p>
                  </a:txBody>
                  <a:tcPr/>
                </a:tc>
                <a:tc>
                  <a:txBody>
                    <a:bodyPr/>
                    <a:lstStyle/>
                    <a:p>
                      <a:r>
                        <a:rPr lang="zh-CN" altLang="en-US" dirty="0"/>
                        <a:t>简约</a:t>
                      </a:r>
                    </a:p>
                  </a:txBody>
                  <a:tcPr/>
                </a:tc>
                <a:tc>
                  <a:txBody>
                    <a:bodyPr/>
                    <a:lstStyle/>
                    <a:p>
                      <a:r>
                        <a:rPr lang="zh-CN" altLang="en-US" dirty="0"/>
                        <a:t>街头</a:t>
                      </a:r>
                    </a:p>
                  </a:txBody>
                  <a:tcPr/>
                </a:tc>
                <a:tc>
                  <a:txBody>
                    <a:bodyPr/>
                    <a:lstStyle/>
                    <a:p>
                      <a:r>
                        <a:rPr lang="zh-CN" altLang="en-US" dirty="0"/>
                        <a:t>民族</a:t>
                      </a:r>
                    </a:p>
                  </a:txBody>
                  <a:tcPr/>
                </a:tc>
                <a:extLst>
                  <a:ext uri="{0D108BD9-81ED-4DB2-BD59-A6C34878D82A}">
                    <a16:rowId xmlns:a16="http://schemas.microsoft.com/office/drawing/2014/main" val="1246988665"/>
                  </a:ext>
                </a:extLst>
              </a:tr>
              <a:tr h="370840">
                <a:tc>
                  <a:txBody>
                    <a:bodyPr/>
                    <a:lstStyle/>
                    <a:p>
                      <a:r>
                        <a:rPr lang="zh-CN" altLang="en-US" dirty="0"/>
                        <a:t>多标签网络</a:t>
                      </a:r>
                    </a:p>
                  </a:txBody>
                  <a:tcPr/>
                </a:tc>
                <a:tc>
                  <a:txBody>
                    <a:bodyPr/>
                    <a:lstStyle/>
                    <a:p>
                      <a:pPr algn="ctr" fontAlgn="b"/>
                      <a:r>
                        <a:rPr lang="en-US" altLang="zh-CN" sz="1800" b="0" i="0" u="none" strike="noStrike" dirty="0">
                          <a:solidFill>
                            <a:srgbClr val="000000"/>
                          </a:solidFill>
                          <a:effectLst/>
                          <a:latin typeface="+mn-ea"/>
                          <a:ea typeface="+mn-ea"/>
                        </a:rPr>
                        <a:t>0.32</a:t>
                      </a:r>
                    </a:p>
                  </a:txBody>
                  <a:tcPr marL="9525" marR="9525" marT="9525" marB="0" anchor="ctr"/>
                </a:tc>
                <a:tc>
                  <a:txBody>
                    <a:bodyPr/>
                    <a:lstStyle/>
                    <a:p>
                      <a:pPr algn="ctr" fontAlgn="b"/>
                      <a:r>
                        <a:rPr lang="en-US" altLang="zh-CN" sz="1800" b="0" i="0" u="none" strike="noStrike" dirty="0">
                          <a:solidFill>
                            <a:srgbClr val="000000"/>
                          </a:solidFill>
                          <a:effectLst/>
                          <a:latin typeface="+mn-ea"/>
                          <a:ea typeface="+mn-ea"/>
                        </a:rPr>
                        <a:t>0.53</a:t>
                      </a:r>
                    </a:p>
                  </a:txBody>
                  <a:tcPr marL="9525" marR="9525" marT="9525" marB="0" anchor="ctr"/>
                </a:tc>
                <a:tc>
                  <a:txBody>
                    <a:bodyPr/>
                    <a:lstStyle/>
                    <a:p>
                      <a:pPr algn="ctr" fontAlgn="b"/>
                      <a:r>
                        <a:rPr lang="en-US" altLang="zh-CN" sz="1800" b="0" i="0" u="none" strike="noStrike" dirty="0">
                          <a:solidFill>
                            <a:srgbClr val="000000"/>
                          </a:solidFill>
                          <a:effectLst/>
                          <a:latin typeface="+mn-ea"/>
                          <a:ea typeface="+mn-ea"/>
                        </a:rPr>
                        <a:t>0.25</a:t>
                      </a:r>
                    </a:p>
                  </a:txBody>
                  <a:tcPr marL="9525" marR="9525" marT="9525" marB="0" anchor="ctr"/>
                </a:tc>
                <a:tc>
                  <a:txBody>
                    <a:bodyPr/>
                    <a:lstStyle/>
                    <a:p>
                      <a:pPr algn="ctr" fontAlgn="b"/>
                      <a:r>
                        <a:rPr lang="en-US" altLang="zh-CN" sz="1800" b="0" i="0" u="none" strike="noStrike" dirty="0">
                          <a:solidFill>
                            <a:srgbClr val="000000"/>
                          </a:solidFill>
                          <a:effectLst/>
                          <a:latin typeface="+mn-ea"/>
                          <a:ea typeface="+mn-ea"/>
                        </a:rPr>
                        <a:t>0.48</a:t>
                      </a:r>
                    </a:p>
                  </a:txBody>
                  <a:tcPr marL="9525" marR="9525" marT="9525" marB="0" anchor="ctr"/>
                </a:tc>
                <a:tc>
                  <a:txBody>
                    <a:bodyPr/>
                    <a:lstStyle/>
                    <a:p>
                      <a:pPr algn="ctr" fontAlgn="b"/>
                      <a:r>
                        <a:rPr lang="en-US" altLang="zh-CN" sz="1800" b="0" i="0" u="none" strike="noStrike" dirty="0">
                          <a:solidFill>
                            <a:srgbClr val="000000"/>
                          </a:solidFill>
                          <a:effectLst/>
                          <a:latin typeface="+mn-ea"/>
                          <a:ea typeface="+mn-ea"/>
                        </a:rPr>
                        <a:t>0.61</a:t>
                      </a:r>
                    </a:p>
                  </a:txBody>
                  <a:tcPr marL="9525" marR="9525" marT="9525" marB="0" anchor="ctr"/>
                </a:tc>
                <a:tc>
                  <a:txBody>
                    <a:bodyPr/>
                    <a:lstStyle/>
                    <a:p>
                      <a:pPr algn="ctr" fontAlgn="b"/>
                      <a:r>
                        <a:rPr lang="en-US" altLang="zh-CN" sz="1800" b="0" i="0" u="none" strike="noStrike" dirty="0">
                          <a:solidFill>
                            <a:srgbClr val="000000"/>
                          </a:solidFill>
                          <a:effectLst/>
                          <a:latin typeface="+mn-ea"/>
                          <a:ea typeface="+mn-ea"/>
                        </a:rPr>
                        <a:t>0.51</a:t>
                      </a:r>
                    </a:p>
                  </a:txBody>
                  <a:tcPr marL="9525" marR="9525" marT="9525" marB="0" anchor="ctr"/>
                </a:tc>
                <a:tc>
                  <a:txBody>
                    <a:bodyPr/>
                    <a:lstStyle/>
                    <a:p>
                      <a:pPr algn="ctr" fontAlgn="b"/>
                      <a:r>
                        <a:rPr lang="en-US" altLang="zh-CN" sz="1800" b="0" i="0" u="none" strike="noStrike" dirty="0">
                          <a:solidFill>
                            <a:srgbClr val="000000"/>
                          </a:solidFill>
                          <a:effectLst/>
                          <a:latin typeface="+mn-ea"/>
                          <a:ea typeface="+mn-ea"/>
                        </a:rPr>
                        <a:t>0.43</a:t>
                      </a:r>
                    </a:p>
                  </a:txBody>
                  <a:tcPr marL="9525" marR="9525" marT="9525" marB="0" anchor="ctr"/>
                </a:tc>
                <a:extLst>
                  <a:ext uri="{0D108BD9-81ED-4DB2-BD59-A6C34878D82A}">
                    <a16:rowId xmlns:a16="http://schemas.microsoft.com/office/drawing/2014/main" val="3098013753"/>
                  </a:ext>
                </a:extLst>
              </a:tr>
              <a:tr h="370840">
                <a:tc>
                  <a:txBody>
                    <a:bodyPr/>
                    <a:lstStyle/>
                    <a:p>
                      <a:r>
                        <a:rPr lang="zh-CN" altLang="en-US" dirty="0">
                          <a:solidFill>
                            <a:srgbClr val="FF0000"/>
                          </a:solidFill>
                        </a:rPr>
                        <a:t>单标签多网络融合</a:t>
                      </a:r>
                    </a:p>
                  </a:txBody>
                  <a:tcPr/>
                </a:tc>
                <a:tc>
                  <a:txBody>
                    <a:bodyPr/>
                    <a:lstStyle/>
                    <a:p>
                      <a:pPr algn="ctr"/>
                      <a:r>
                        <a:rPr lang="en-US" altLang="zh-CN" sz="1800" dirty="0">
                          <a:solidFill>
                            <a:srgbClr val="FF0000"/>
                          </a:solidFill>
                          <a:latin typeface="+mn-ea"/>
                          <a:ea typeface="+mn-ea"/>
                        </a:rPr>
                        <a:t>0.4</a:t>
                      </a:r>
                      <a:endParaRPr lang="zh-CN" altLang="en-US" sz="1800" dirty="0">
                        <a:solidFill>
                          <a:srgbClr val="FF0000"/>
                        </a:solidFill>
                        <a:latin typeface="+mn-ea"/>
                        <a:ea typeface="+mn-ea"/>
                      </a:endParaRPr>
                    </a:p>
                  </a:txBody>
                  <a:tcPr anchor="ctr"/>
                </a:tc>
                <a:tc>
                  <a:txBody>
                    <a:bodyPr/>
                    <a:lstStyle/>
                    <a:p>
                      <a:pPr algn="ctr"/>
                      <a:r>
                        <a:rPr lang="en-US" altLang="zh-CN" sz="1800" dirty="0">
                          <a:latin typeface="+mn-ea"/>
                          <a:ea typeface="+mn-ea"/>
                        </a:rPr>
                        <a:t>0.53</a:t>
                      </a:r>
                      <a:endParaRPr lang="zh-CN" altLang="en-US" sz="1800" dirty="0">
                        <a:latin typeface="+mn-ea"/>
                        <a:ea typeface="+mn-ea"/>
                      </a:endParaRPr>
                    </a:p>
                  </a:txBody>
                  <a:tcPr anchor="ctr"/>
                </a:tc>
                <a:tc>
                  <a:txBody>
                    <a:bodyPr/>
                    <a:lstStyle/>
                    <a:p>
                      <a:pPr algn="ctr"/>
                      <a:r>
                        <a:rPr lang="en-US" altLang="zh-CN" sz="1800" dirty="0">
                          <a:solidFill>
                            <a:srgbClr val="FF0000"/>
                          </a:solidFill>
                          <a:latin typeface="+mn-ea"/>
                          <a:ea typeface="+mn-ea"/>
                        </a:rPr>
                        <a:t>0.30</a:t>
                      </a:r>
                      <a:endParaRPr lang="zh-CN" altLang="en-US" sz="1800" dirty="0">
                        <a:solidFill>
                          <a:srgbClr val="FF0000"/>
                        </a:solidFill>
                        <a:latin typeface="+mn-ea"/>
                        <a:ea typeface="+mn-ea"/>
                      </a:endParaRPr>
                    </a:p>
                  </a:txBody>
                  <a:tcPr anchor="ctr"/>
                </a:tc>
                <a:tc>
                  <a:txBody>
                    <a:bodyPr/>
                    <a:lstStyle/>
                    <a:p>
                      <a:pPr algn="ctr"/>
                      <a:r>
                        <a:rPr lang="en-US" altLang="zh-CN" sz="1800" dirty="0">
                          <a:latin typeface="+mn-ea"/>
                          <a:ea typeface="+mn-ea"/>
                        </a:rPr>
                        <a:t>0.48</a:t>
                      </a:r>
                      <a:endParaRPr lang="zh-CN" altLang="en-US" sz="1800" dirty="0">
                        <a:latin typeface="+mn-ea"/>
                        <a:ea typeface="+mn-ea"/>
                      </a:endParaRPr>
                    </a:p>
                  </a:txBody>
                  <a:tcPr anchor="ctr"/>
                </a:tc>
                <a:tc>
                  <a:txBody>
                    <a:bodyPr/>
                    <a:lstStyle/>
                    <a:p>
                      <a:pPr algn="ctr"/>
                      <a:r>
                        <a:rPr lang="en-US" altLang="zh-CN" sz="1800" dirty="0">
                          <a:solidFill>
                            <a:srgbClr val="FF0000"/>
                          </a:solidFill>
                          <a:latin typeface="+mn-ea"/>
                          <a:ea typeface="+mn-ea"/>
                        </a:rPr>
                        <a:t>0.64</a:t>
                      </a:r>
                      <a:endParaRPr lang="zh-CN" altLang="en-US" sz="1800" dirty="0">
                        <a:solidFill>
                          <a:srgbClr val="FF0000"/>
                        </a:solidFill>
                        <a:latin typeface="+mn-ea"/>
                        <a:ea typeface="+mn-ea"/>
                      </a:endParaRPr>
                    </a:p>
                  </a:txBody>
                  <a:tcPr anchor="ctr"/>
                </a:tc>
                <a:tc>
                  <a:txBody>
                    <a:bodyPr/>
                    <a:lstStyle/>
                    <a:p>
                      <a:pPr algn="ctr"/>
                      <a:r>
                        <a:rPr lang="en-US" altLang="zh-CN" sz="1800" dirty="0">
                          <a:solidFill>
                            <a:srgbClr val="FF0000"/>
                          </a:solidFill>
                          <a:latin typeface="+mn-ea"/>
                          <a:ea typeface="+mn-ea"/>
                        </a:rPr>
                        <a:t>0.55</a:t>
                      </a:r>
                      <a:endParaRPr lang="zh-CN" altLang="en-US" sz="1800" dirty="0">
                        <a:solidFill>
                          <a:srgbClr val="FF0000"/>
                        </a:solidFill>
                        <a:latin typeface="+mn-ea"/>
                        <a:ea typeface="+mn-ea"/>
                      </a:endParaRPr>
                    </a:p>
                  </a:txBody>
                  <a:tcPr anchor="ctr"/>
                </a:tc>
                <a:tc>
                  <a:txBody>
                    <a:bodyPr/>
                    <a:lstStyle/>
                    <a:p>
                      <a:pPr algn="ctr"/>
                      <a:r>
                        <a:rPr lang="en-US" altLang="zh-CN" sz="1800" dirty="0">
                          <a:solidFill>
                            <a:srgbClr val="FF0000"/>
                          </a:solidFill>
                          <a:latin typeface="+mn-ea"/>
                          <a:ea typeface="+mn-ea"/>
                        </a:rPr>
                        <a:t>0.49</a:t>
                      </a:r>
                      <a:endParaRPr lang="zh-CN" altLang="en-US" sz="1800" dirty="0">
                        <a:solidFill>
                          <a:srgbClr val="FF0000"/>
                        </a:solidFill>
                        <a:latin typeface="+mn-ea"/>
                        <a:ea typeface="+mn-ea"/>
                      </a:endParaRPr>
                    </a:p>
                  </a:txBody>
                  <a:tcPr anchor="ctr"/>
                </a:tc>
                <a:extLst>
                  <a:ext uri="{0D108BD9-81ED-4DB2-BD59-A6C34878D82A}">
                    <a16:rowId xmlns:a16="http://schemas.microsoft.com/office/drawing/2014/main" val="2111972974"/>
                  </a:ext>
                </a:extLst>
              </a:tr>
            </a:tbl>
          </a:graphicData>
        </a:graphic>
      </p:graphicFrame>
    </p:spTree>
    <p:extLst>
      <p:ext uri="{BB962C8B-B14F-4D97-AF65-F5344CB8AC3E}">
        <p14:creationId xmlns:p14="http://schemas.microsoft.com/office/powerpoint/2010/main" val="2071935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8" name="文本框 27">
            <a:extLst>
              <a:ext uri="{FF2B5EF4-FFF2-40B4-BE49-F238E27FC236}">
                <a16:creationId xmlns:a16="http://schemas.microsoft.com/office/drawing/2014/main" id="{E2415EF3-6AEA-4B8E-9BA6-D62ED4D92E0E}"/>
              </a:ext>
            </a:extLst>
          </p:cNvPr>
          <p:cNvSpPr txBox="1"/>
          <p:nvPr/>
        </p:nvSpPr>
        <p:spPr>
          <a:xfrm>
            <a:off x="5016684" y="385483"/>
            <a:ext cx="3571503" cy="861774"/>
          </a:xfrm>
          <a:prstGeom prst="rect">
            <a:avLst/>
          </a:prstGeom>
          <a:noFill/>
        </p:spPr>
        <p:txBody>
          <a:bodyPr wrap="square" rtlCol="0">
            <a:spAutoFit/>
          </a:bodyPr>
          <a:lstStyle/>
          <a:p>
            <a:pPr algn="ctr"/>
            <a:r>
              <a:rPr lang="zh-CN" altLang="en-US" sz="5000" b="1" dirty="0">
                <a:solidFill>
                  <a:srgbClr val="F2A346"/>
                </a:solidFill>
                <a:cs typeface="+mn-ea"/>
                <a:sym typeface="+mn-lt"/>
              </a:rPr>
              <a:t>存在的问题</a:t>
            </a:r>
          </a:p>
        </p:txBody>
      </p:sp>
      <p:sp>
        <p:nvSpPr>
          <p:cNvPr id="29" name="文本框 28">
            <a:extLst>
              <a:ext uri="{FF2B5EF4-FFF2-40B4-BE49-F238E27FC236}">
                <a16:creationId xmlns:a16="http://schemas.microsoft.com/office/drawing/2014/main" id="{C5F05D9B-2A6A-42FC-B297-C8CBF32698A4}"/>
              </a:ext>
            </a:extLst>
          </p:cNvPr>
          <p:cNvSpPr txBox="1"/>
          <p:nvPr/>
        </p:nvSpPr>
        <p:spPr>
          <a:xfrm>
            <a:off x="4053227" y="385483"/>
            <a:ext cx="1259650" cy="861774"/>
          </a:xfrm>
          <a:prstGeom prst="rect">
            <a:avLst/>
          </a:prstGeom>
          <a:noFill/>
        </p:spPr>
        <p:txBody>
          <a:bodyPr wrap="square" rtlCol="0">
            <a:spAutoFit/>
          </a:bodyPr>
          <a:lstStyle/>
          <a:p>
            <a:pPr algn="ctr"/>
            <a:r>
              <a:rPr lang="en-US" altLang="zh-CN" sz="5000" b="1" dirty="0">
                <a:solidFill>
                  <a:schemeClr val="tx1">
                    <a:lumMod val="75000"/>
                    <a:lumOff val="25000"/>
                  </a:schemeClr>
                </a:solidFill>
                <a:cs typeface="+mn-ea"/>
                <a:sym typeface="+mn-lt"/>
              </a:rPr>
              <a:t>03</a:t>
            </a:r>
            <a:endParaRPr lang="zh-CN" altLang="en-US" sz="5000" b="1" dirty="0">
              <a:solidFill>
                <a:schemeClr val="tx1">
                  <a:lumMod val="75000"/>
                  <a:lumOff val="25000"/>
                </a:schemeClr>
              </a:solidFill>
              <a:cs typeface="+mn-ea"/>
              <a:sym typeface="+mn-lt"/>
            </a:endParaRPr>
          </a:p>
        </p:txBody>
      </p:sp>
      <p:sp>
        <p:nvSpPr>
          <p:cNvPr id="2" name="文本框 1">
            <a:extLst>
              <a:ext uri="{FF2B5EF4-FFF2-40B4-BE49-F238E27FC236}">
                <a16:creationId xmlns:a16="http://schemas.microsoft.com/office/drawing/2014/main" id="{C0950954-67FF-46FB-AE1B-F83150A1B447}"/>
              </a:ext>
            </a:extLst>
          </p:cNvPr>
          <p:cNvSpPr txBox="1"/>
          <p:nvPr/>
        </p:nvSpPr>
        <p:spPr>
          <a:xfrm>
            <a:off x="1130172" y="1186361"/>
            <a:ext cx="2545977" cy="369332"/>
          </a:xfrm>
          <a:prstGeom prst="rect">
            <a:avLst/>
          </a:prstGeom>
          <a:noFill/>
        </p:spPr>
        <p:txBody>
          <a:bodyPr wrap="square" rtlCol="0">
            <a:spAutoFit/>
          </a:bodyPr>
          <a:lstStyle/>
          <a:p>
            <a:r>
              <a:rPr lang="zh-CN" altLang="en-US" dirty="0">
                <a:solidFill>
                  <a:schemeClr val="tx1">
                    <a:lumMod val="75000"/>
                    <a:lumOff val="25000"/>
                  </a:schemeClr>
                </a:solidFill>
              </a:rPr>
              <a:t>数据预处理不足</a:t>
            </a:r>
          </a:p>
        </p:txBody>
      </p:sp>
      <p:sp>
        <p:nvSpPr>
          <p:cNvPr id="18" name="文本框 17">
            <a:extLst>
              <a:ext uri="{FF2B5EF4-FFF2-40B4-BE49-F238E27FC236}">
                <a16:creationId xmlns:a16="http://schemas.microsoft.com/office/drawing/2014/main" id="{94506F54-23EF-4612-BFF3-7B66BDDBD741}"/>
              </a:ext>
            </a:extLst>
          </p:cNvPr>
          <p:cNvSpPr txBox="1"/>
          <p:nvPr/>
        </p:nvSpPr>
        <p:spPr>
          <a:xfrm>
            <a:off x="1965512" y="1536505"/>
            <a:ext cx="8260976" cy="707886"/>
          </a:xfrm>
          <a:prstGeom prst="rect">
            <a:avLst/>
          </a:prstGeom>
          <a:noFill/>
        </p:spPr>
        <p:txBody>
          <a:bodyPr wrap="square" rtlCol="0">
            <a:spAutoFit/>
          </a:bodyPr>
          <a:lstStyle/>
          <a:p>
            <a:r>
              <a:rPr lang="zh-CN" altLang="en-US" sz="2000" dirty="0">
                <a:solidFill>
                  <a:schemeClr val="tx1">
                    <a:lumMod val="75000"/>
                    <a:lumOff val="25000"/>
                  </a:schemeClr>
                </a:solidFill>
                <a:latin typeface="+mn-ea"/>
              </a:rPr>
              <a:t>在整个过程中几乎没有对图像进行筛选和处理，我们尝试过用</a:t>
            </a:r>
            <a:r>
              <a:rPr lang="en-US" altLang="zh-CN" sz="2000" dirty="0" err="1">
                <a:solidFill>
                  <a:schemeClr val="tx1">
                    <a:lumMod val="75000"/>
                    <a:lumOff val="25000"/>
                  </a:schemeClr>
                </a:solidFill>
                <a:latin typeface="+mn-ea"/>
              </a:rPr>
              <a:t>grabcut</a:t>
            </a:r>
            <a:r>
              <a:rPr lang="zh-CN" altLang="en-US" sz="2000" dirty="0">
                <a:solidFill>
                  <a:schemeClr val="tx1">
                    <a:lumMod val="75000"/>
                    <a:lumOff val="25000"/>
                  </a:schemeClr>
                </a:solidFill>
                <a:latin typeface="+mn-ea"/>
              </a:rPr>
              <a:t>去除背景但效果不佳</a:t>
            </a:r>
          </a:p>
        </p:txBody>
      </p:sp>
      <p:grpSp>
        <p:nvGrpSpPr>
          <p:cNvPr id="3" name="组合 2">
            <a:extLst>
              <a:ext uri="{FF2B5EF4-FFF2-40B4-BE49-F238E27FC236}">
                <a16:creationId xmlns:a16="http://schemas.microsoft.com/office/drawing/2014/main" id="{321BB36F-B6B9-489D-8293-812AB3D0E774}"/>
              </a:ext>
            </a:extLst>
          </p:cNvPr>
          <p:cNvGrpSpPr/>
          <p:nvPr/>
        </p:nvGrpSpPr>
        <p:grpSpPr>
          <a:xfrm>
            <a:off x="3084547" y="2617990"/>
            <a:ext cx="6022906" cy="3008110"/>
            <a:chOff x="4304426" y="3004730"/>
            <a:chExt cx="6022906" cy="3008110"/>
          </a:xfrm>
        </p:grpSpPr>
        <p:pic>
          <p:nvPicPr>
            <p:cNvPr id="27" name="图片 26">
              <a:extLst>
                <a:ext uri="{FF2B5EF4-FFF2-40B4-BE49-F238E27FC236}">
                  <a16:creationId xmlns:a16="http://schemas.microsoft.com/office/drawing/2014/main" id="{BDE3C85A-3825-4189-8A60-9AD5E5A2E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4426" y="4499578"/>
              <a:ext cx="1502280" cy="1502280"/>
            </a:xfrm>
            <a:prstGeom prst="rect">
              <a:avLst/>
            </a:prstGeom>
          </p:spPr>
        </p:pic>
        <p:pic>
          <p:nvPicPr>
            <p:cNvPr id="30" name="图片 29">
              <a:extLst>
                <a:ext uri="{FF2B5EF4-FFF2-40B4-BE49-F238E27FC236}">
                  <a16:creationId xmlns:a16="http://schemas.microsoft.com/office/drawing/2014/main" id="{55776207-71EF-4092-9166-9647622EC0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2982" y="4504497"/>
              <a:ext cx="1508343" cy="1508343"/>
            </a:xfrm>
            <a:prstGeom prst="rect">
              <a:avLst/>
            </a:prstGeom>
          </p:spPr>
        </p:pic>
        <p:pic>
          <p:nvPicPr>
            <p:cNvPr id="31" name="图片 30">
              <a:extLst>
                <a:ext uri="{FF2B5EF4-FFF2-40B4-BE49-F238E27FC236}">
                  <a16:creationId xmlns:a16="http://schemas.microsoft.com/office/drawing/2014/main" id="{EB00B8F8-BAB7-4F6A-8D77-A77E6923BC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9135" y="4505794"/>
              <a:ext cx="1502279" cy="1502279"/>
            </a:xfrm>
            <a:prstGeom prst="rect">
              <a:avLst/>
            </a:prstGeom>
          </p:spPr>
        </p:pic>
        <p:pic>
          <p:nvPicPr>
            <p:cNvPr id="32" name="图片 31">
              <a:extLst>
                <a:ext uri="{FF2B5EF4-FFF2-40B4-BE49-F238E27FC236}">
                  <a16:creationId xmlns:a16="http://schemas.microsoft.com/office/drawing/2014/main" id="{B454EAFE-89A3-4867-B775-5E7D3E21E5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2041" y="4499578"/>
              <a:ext cx="1502279" cy="1502279"/>
            </a:xfrm>
            <a:prstGeom prst="rect">
              <a:avLst/>
            </a:prstGeom>
          </p:spPr>
        </p:pic>
        <p:pic>
          <p:nvPicPr>
            <p:cNvPr id="33" name="图片 32">
              <a:extLst>
                <a:ext uri="{FF2B5EF4-FFF2-40B4-BE49-F238E27FC236}">
                  <a16:creationId xmlns:a16="http://schemas.microsoft.com/office/drawing/2014/main" id="{B0F9AEB6-BA9B-452F-97FA-266FEDB506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5053" y="3004730"/>
              <a:ext cx="1502279" cy="1502279"/>
            </a:xfrm>
            <a:prstGeom prst="rect">
              <a:avLst/>
            </a:prstGeom>
          </p:spPr>
        </p:pic>
        <p:pic>
          <p:nvPicPr>
            <p:cNvPr id="34" name="图片 33">
              <a:extLst>
                <a:ext uri="{FF2B5EF4-FFF2-40B4-BE49-F238E27FC236}">
                  <a16:creationId xmlns:a16="http://schemas.microsoft.com/office/drawing/2014/main" id="{D1BAFF82-A4AB-4B72-8B5D-19836C57AF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0300" y="3007325"/>
              <a:ext cx="1504032" cy="1504032"/>
            </a:xfrm>
            <a:prstGeom prst="rect">
              <a:avLst/>
            </a:prstGeom>
          </p:spPr>
        </p:pic>
        <p:pic>
          <p:nvPicPr>
            <p:cNvPr id="35" name="图片 34">
              <a:extLst>
                <a:ext uri="{FF2B5EF4-FFF2-40B4-BE49-F238E27FC236}">
                  <a16:creationId xmlns:a16="http://schemas.microsoft.com/office/drawing/2014/main" id="{F5C2A45A-3A67-4B66-AAEE-C6A6B541A3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2147" y="3004730"/>
              <a:ext cx="1502279" cy="1502279"/>
            </a:xfrm>
            <a:prstGeom prst="rect">
              <a:avLst/>
            </a:prstGeom>
          </p:spPr>
        </p:pic>
        <p:pic>
          <p:nvPicPr>
            <p:cNvPr id="36" name="图片 35">
              <a:extLst>
                <a:ext uri="{FF2B5EF4-FFF2-40B4-BE49-F238E27FC236}">
                  <a16:creationId xmlns:a16="http://schemas.microsoft.com/office/drawing/2014/main" id="{BB02E2E4-161B-4D6F-8C31-ED0712C028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2132" y="3008550"/>
              <a:ext cx="1504299" cy="1504299"/>
            </a:xfrm>
            <a:prstGeom prst="rect">
              <a:avLst/>
            </a:prstGeom>
          </p:spPr>
        </p:pic>
      </p:grpSp>
    </p:spTree>
    <p:extLst>
      <p:ext uri="{BB962C8B-B14F-4D97-AF65-F5344CB8AC3E}">
        <p14:creationId xmlns:p14="http://schemas.microsoft.com/office/powerpoint/2010/main" val="8362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1623622" y="-85724"/>
            <a:ext cx="8944753" cy="6943724"/>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a:cs typeface="+mn-ea"/>
              <a:sym typeface="+mn-lt"/>
            </a:endParaRPr>
          </a:p>
        </p:txBody>
      </p:sp>
      <p:sp>
        <p:nvSpPr>
          <p:cNvPr id="9" name="文本框 8">
            <a:extLst>
              <a:ext uri="{FF2B5EF4-FFF2-40B4-BE49-F238E27FC236}">
                <a16:creationId xmlns:a16="http://schemas.microsoft.com/office/drawing/2014/main" id="{FD1AD3F9-28B7-4194-BA7C-0FDEA9E0EB52}"/>
              </a:ext>
            </a:extLst>
          </p:cNvPr>
          <p:cNvSpPr txBox="1"/>
          <p:nvPr/>
        </p:nvSpPr>
        <p:spPr>
          <a:xfrm>
            <a:off x="4475627" y="2967037"/>
            <a:ext cx="3240742" cy="369332"/>
          </a:xfrm>
          <a:prstGeom prst="rect">
            <a:avLst/>
          </a:prstGeom>
          <a:noFill/>
        </p:spPr>
        <p:txBody>
          <a:bodyPr wrap="square" rtlCol="0">
            <a:spAutoFit/>
          </a:bodyPr>
          <a:lstStyle/>
          <a:p>
            <a:r>
              <a:rPr lang="zh-CN" altLang="en-US" b="1" dirty="0">
                <a:solidFill>
                  <a:schemeClr val="tx1">
                    <a:lumMod val="75000"/>
                    <a:lumOff val="25000"/>
                  </a:schemeClr>
                </a:solidFill>
              </a:rPr>
              <a:t>没有充分利用标签之间的关系</a:t>
            </a:r>
          </a:p>
        </p:txBody>
      </p:sp>
      <p:graphicFrame>
        <p:nvGraphicFramePr>
          <p:cNvPr id="8" name="表格 7">
            <a:extLst>
              <a:ext uri="{FF2B5EF4-FFF2-40B4-BE49-F238E27FC236}">
                <a16:creationId xmlns:a16="http://schemas.microsoft.com/office/drawing/2014/main" id="{0C06654C-1C8D-4A9E-BDC9-690FB29BC957}"/>
              </a:ext>
            </a:extLst>
          </p:cNvPr>
          <p:cNvGraphicFramePr>
            <a:graphicFrameLocks noGrp="1"/>
          </p:cNvGraphicFramePr>
          <p:nvPr>
            <p:extLst>
              <p:ext uri="{D42A27DB-BD31-4B8C-83A1-F6EECF244321}">
                <p14:modId xmlns:p14="http://schemas.microsoft.com/office/powerpoint/2010/main" val="4274102306"/>
              </p:ext>
            </p:extLst>
          </p:nvPr>
        </p:nvGraphicFramePr>
        <p:xfrm>
          <a:off x="1623622" y="-85724"/>
          <a:ext cx="8944753" cy="6943725"/>
        </p:xfrm>
        <a:graphic>
          <a:graphicData uri="http://schemas.openxmlformats.org/drawingml/2006/table">
            <a:tbl>
              <a:tblPr>
                <a:effectLst/>
              </a:tblPr>
              <a:tblGrid>
                <a:gridCol w="601328">
                  <a:extLst>
                    <a:ext uri="{9D8B030D-6E8A-4147-A177-3AD203B41FA5}">
                      <a16:colId xmlns:a16="http://schemas.microsoft.com/office/drawing/2014/main" val="1548940551"/>
                    </a:ext>
                  </a:extLst>
                </a:gridCol>
                <a:gridCol w="601328">
                  <a:extLst>
                    <a:ext uri="{9D8B030D-6E8A-4147-A177-3AD203B41FA5}">
                      <a16:colId xmlns:a16="http://schemas.microsoft.com/office/drawing/2014/main" val="441737714"/>
                    </a:ext>
                  </a:extLst>
                </a:gridCol>
                <a:gridCol w="526161">
                  <a:extLst>
                    <a:ext uri="{9D8B030D-6E8A-4147-A177-3AD203B41FA5}">
                      <a16:colId xmlns:a16="http://schemas.microsoft.com/office/drawing/2014/main" val="1444127551"/>
                    </a:ext>
                  </a:extLst>
                </a:gridCol>
                <a:gridCol w="601328">
                  <a:extLst>
                    <a:ext uri="{9D8B030D-6E8A-4147-A177-3AD203B41FA5}">
                      <a16:colId xmlns:a16="http://schemas.microsoft.com/office/drawing/2014/main" val="3260313866"/>
                    </a:ext>
                  </a:extLst>
                </a:gridCol>
                <a:gridCol w="601328">
                  <a:extLst>
                    <a:ext uri="{9D8B030D-6E8A-4147-A177-3AD203B41FA5}">
                      <a16:colId xmlns:a16="http://schemas.microsoft.com/office/drawing/2014/main" val="2725229270"/>
                    </a:ext>
                  </a:extLst>
                </a:gridCol>
                <a:gridCol w="601328">
                  <a:extLst>
                    <a:ext uri="{9D8B030D-6E8A-4147-A177-3AD203B41FA5}">
                      <a16:colId xmlns:a16="http://schemas.microsoft.com/office/drawing/2014/main" val="206008181"/>
                    </a:ext>
                  </a:extLst>
                </a:gridCol>
                <a:gridCol w="601328">
                  <a:extLst>
                    <a:ext uri="{9D8B030D-6E8A-4147-A177-3AD203B41FA5}">
                      <a16:colId xmlns:a16="http://schemas.microsoft.com/office/drawing/2014/main" val="2860086930"/>
                    </a:ext>
                  </a:extLst>
                </a:gridCol>
                <a:gridCol w="601328">
                  <a:extLst>
                    <a:ext uri="{9D8B030D-6E8A-4147-A177-3AD203B41FA5}">
                      <a16:colId xmlns:a16="http://schemas.microsoft.com/office/drawing/2014/main" val="2238162976"/>
                    </a:ext>
                  </a:extLst>
                </a:gridCol>
                <a:gridCol w="601328">
                  <a:extLst>
                    <a:ext uri="{9D8B030D-6E8A-4147-A177-3AD203B41FA5}">
                      <a16:colId xmlns:a16="http://schemas.microsoft.com/office/drawing/2014/main" val="485332071"/>
                    </a:ext>
                  </a:extLst>
                </a:gridCol>
                <a:gridCol w="601328">
                  <a:extLst>
                    <a:ext uri="{9D8B030D-6E8A-4147-A177-3AD203B41FA5}">
                      <a16:colId xmlns:a16="http://schemas.microsoft.com/office/drawing/2014/main" val="1247223237"/>
                    </a:ext>
                  </a:extLst>
                </a:gridCol>
                <a:gridCol w="601328">
                  <a:extLst>
                    <a:ext uri="{9D8B030D-6E8A-4147-A177-3AD203B41FA5}">
                      <a16:colId xmlns:a16="http://schemas.microsoft.com/office/drawing/2014/main" val="4160107845"/>
                    </a:ext>
                  </a:extLst>
                </a:gridCol>
                <a:gridCol w="601328">
                  <a:extLst>
                    <a:ext uri="{9D8B030D-6E8A-4147-A177-3AD203B41FA5}">
                      <a16:colId xmlns:a16="http://schemas.microsoft.com/office/drawing/2014/main" val="1277868480"/>
                    </a:ext>
                  </a:extLst>
                </a:gridCol>
                <a:gridCol w="601328">
                  <a:extLst>
                    <a:ext uri="{9D8B030D-6E8A-4147-A177-3AD203B41FA5}">
                      <a16:colId xmlns:a16="http://schemas.microsoft.com/office/drawing/2014/main" val="1763939986"/>
                    </a:ext>
                  </a:extLst>
                </a:gridCol>
                <a:gridCol w="601328">
                  <a:extLst>
                    <a:ext uri="{9D8B030D-6E8A-4147-A177-3AD203B41FA5}">
                      <a16:colId xmlns:a16="http://schemas.microsoft.com/office/drawing/2014/main" val="2418510223"/>
                    </a:ext>
                  </a:extLst>
                </a:gridCol>
                <a:gridCol w="601328">
                  <a:extLst>
                    <a:ext uri="{9D8B030D-6E8A-4147-A177-3AD203B41FA5}">
                      <a16:colId xmlns:a16="http://schemas.microsoft.com/office/drawing/2014/main" val="492941241"/>
                    </a:ext>
                  </a:extLst>
                </a:gridCol>
              </a:tblGrid>
              <a:tr h="462915">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标签</a:t>
                      </a:r>
                    </a:p>
                  </a:txBody>
                  <a:tcPr marL="9525" marR="9525" marT="9525" marB="0" anchor="ctr">
                    <a:lnL>
                      <a:noFill/>
                    </a:lnL>
                    <a:lnR>
                      <a:noFill/>
                    </a:lnR>
                    <a:lnT>
                      <a:noFill/>
                    </a:lnT>
                    <a:lnB>
                      <a:noFill/>
                    </a:lnB>
                  </a:tcPr>
                </a:tc>
                <a:tc>
                  <a:txBody>
                    <a:bodyPr/>
                    <a:lstStyle/>
                    <a:p>
                      <a:pPr algn="ctr" fontAlgn="b"/>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sport</a:t>
                      </a:r>
                    </a:p>
                  </a:txBody>
                  <a:tcPr marL="9525" marR="9525" marT="9525" marB="0" anchor="ctr">
                    <a:lnL>
                      <a:noFill/>
                    </a:lnL>
                    <a:lnR>
                      <a:noFill/>
                    </a:lnR>
                    <a:lnT>
                      <a:noFill/>
                    </a:lnT>
                    <a:lnB>
                      <a:noFill/>
                    </a:lnB>
                  </a:tcPr>
                </a:tc>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relax</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OL</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Japan</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Korean</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European</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England</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teengirl</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lady</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simple</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nature</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street</a:t>
                      </a:r>
                    </a:p>
                  </a:txBody>
                  <a:tcPr marL="9525" marR="9525" marT="9525" marB="0" anchor="ctr">
                    <a:lnL>
                      <a:noFill/>
                    </a:lnL>
                    <a:lnR>
                      <a:noFill/>
                    </a:lnR>
                    <a:lnT>
                      <a:noFill/>
                    </a:lnT>
                    <a:lnB>
                      <a:noFill/>
                    </a:lnB>
                  </a:tcPr>
                </a:tc>
                <a:tc>
                  <a:txBody>
                    <a:bodyPr/>
                    <a:lstStyle/>
                    <a:p>
                      <a:pPr algn="ctr" fontAlgn="ctr"/>
                      <a:r>
                        <a:rPr lang="en-US" sz="1400" b="1" i="0" u="none" strike="noStrike">
                          <a:solidFill>
                            <a:srgbClr val="000000"/>
                          </a:solidFill>
                          <a:effectLst/>
                          <a:latin typeface="等线" panose="02010600030101010101" pitchFamily="2" charset="-122"/>
                          <a:ea typeface="等线" panose="02010600030101010101" pitchFamily="2" charset="-122"/>
                        </a:rPr>
                        <a:t>nation</a:t>
                      </a:r>
                    </a:p>
                  </a:txBody>
                  <a:tcPr marL="9525" marR="9525" marT="9525" marB="0" anchor="ctr">
                    <a:lnL>
                      <a:noFill/>
                    </a:lnL>
                    <a:lnR>
                      <a:noFill/>
                    </a:lnR>
                    <a:lnT>
                      <a:noFill/>
                    </a:lnT>
                    <a:lnB>
                      <a:noFill/>
                    </a:lnB>
                  </a:tcPr>
                </a:tc>
                <a:extLst>
                  <a:ext uri="{0D108BD9-81ED-4DB2-BD59-A6C34878D82A}">
                    <a16:rowId xmlns:a16="http://schemas.microsoft.com/office/drawing/2014/main" val="1583512379"/>
                  </a:ext>
                </a:extLst>
              </a:tr>
              <a:tr h="462915">
                <a:tc>
                  <a:txBody>
                    <a:bodyPr/>
                    <a:lstStyle/>
                    <a:p>
                      <a:pPr algn="ctr" fontAlgn="b"/>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a:noFill/>
                    </a:lnB>
                  </a:tcPr>
                </a:tc>
                <a:tc>
                  <a:txBody>
                    <a:bodyPr/>
                    <a:lstStyle/>
                    <a:p>
                      <a:pPr algn="ctr" fontAlgn="b"/>
                      <a:r>
                        <a:rPr lang="zh-CN" altLang="en-US" sz="1400" b="1" i="0" u="none" strike="noStrike" dirty="0">
                          <a:solidFill>
                            <a:srgbClr val="000000"/>
                          </a:solidFill>
                          <a:effectLst/>
                          <a:latin typeface="等线" panose="02010600030101010101" pitchFamily="2" charset="-122"/>
                          <a:ea typeface="等线" panose="02010600030101010101" pitchFamily="2" charset="-122"/>
                        </a:rPr>
                        <a:t>数量</a:t>
                      </a:r>
                    </a:p>
                  </a:txBody>
                  <a:tcPr marL="9525" marR="9525" marT="9525" marB="0" anchor="ctr">
                    <a:lnL>
                      <a:noFill/>
                    </a:lnL>
                    <a:lnR>
                      <a:noFill/>
                    </a:lnR>
                    <a:lnT>
                      <a:noFill/>
                    </a:lnT>
                    <a:lnB>
                      <a:noFill/>
                    </a:lnB>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104</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4292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49893</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262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18722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8882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197</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1356</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49389</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7094</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3712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1249</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361</a:t>
                      </a:r>
                    </a:p>
                  </a:txBody>
                  <a:tcPr marL="9525" marR="9525" marT="9525" marB="0" anchor="ctr">
                    <a:lnL>
                      <a:noFill/>
                    </a:lnL>
                    <a:lnR>
                      <a:noFill/>
                    </a:lnR>
                    <a:lnT>
                      <a:noFill/>
                    </a:lnT>
                    <a:lnB>
                      <a:noFill/>
                    </a:lnB>
                    <a:solidFill>
                      <a:srgbClr val="D9D9D9"/>
                    </a:solidFill>
                  </a:tcPr>
                </a:tc>
                <a:extLst>
                  <a:ext uri="{0D108BD9-81ED-4DB2-BD59-A6C34878D82A}">
                    <a16:rowId xmlns:a16="http://schemas.microsoft.com/office/drawing/2014/main" val="2877510665"/>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sport</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104</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98%</a:t>
                      </a:r>
                    </a:p>
                  </a:txBody>
                  <a:tcPr marL="9525" marR="9525" marT="9525" marB="0" anchor="ctr">
                    <a:lnL>
                      <a:noFill/>
                    </a:lnL>
                    <a:lnR>
                      <a:noFill/>
                    </a:lnR>
                    <a:lnT>
                      <a:noFill/>
                    </a:lnT>
                    <a:lnB>
                      <a:noFill/>
                    </a:lnB>
                    <a:solidFill>
                      <a:srgbClr val="67C07E"/>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a:t>
                      </a:r>
                    </a:p>
                  </a:txBody>
                  <a:tcPr marL="9525" marR="9525" marT="9525" marB="0" anchor="ctr">
                    <a:lnL>
                      <a:noFill/>
                    </a:lnL>
                    <a:lnR>
                      <a:noFill/>
                    </a:lnR>
                    <a:lnT>
                      <a:noFill/>
                    </a:lnT>
                    <a:lnB>
                      <a:noFill/>
                    </a:lnB>
                    <a:solidFill>
                      <a:srgbClr val="F9999C"/>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1.90%</a:t>
                      </a:r>
                    </a:p>
                  </a:txBody>
                  <a:tcPr marL="9525" marR="9525" marT="9525" marB="0" anchor="ctr">
                    <a:lnL>
                      <a:noFill/>
                    </a:lnL>
                    <a:lnR>
                      <a:noFill/>
                    </a:lnR>
                    <a:lnT>
                      <a:noFill/>
                    </a:lnT>
                    <a:lnB>
                      <a:noFill/>
                    </a:lnB>
                    <a:solidFill>
                      <a:srgbClr val="FAC5C8"/>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5.80%</a:t>
                      </a:r>
                    </a:p>
                  </a:txBody>
                  <a:tcPr marL="9525" marR="9525" marT="9525" marB="0" anchor="ctr">
                    <a:lnL>
                      <a:noFill/>
                    </a:lnL>
                    <a:lnR>
                      <a:noFill/>
                    </a:lnR>
                    <a:lnT>
                      <a:noFill/>
                    </a:lnT>
                    <a:lnB>
                      <a:noFill/>
                    </a:lnB>
                    <a:solidFill>
                      <a:srgbClr val="F8FBF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1.90%</a:t>
                      </a:r>
                    </a:p>
                  </a:txBody>
                  <a:tcPr marL="9525" marR="9525" marT="9525" marB="0" anchor="ctr">
                    <a:lnL>
                      <a:noFill/>
                    </a:lnL>
                    <a:lnR>
                      <a:noFill/>
                    </a:lnR>
                    <a:lnT>
                      <a:noFill/>
                    </a:lnT>
                    <a:lnB>
                      <a:noFill/>
                    </a:lnB>
                    <a:solidFill>
                      <a:srgbClr val="FAC5C8"/>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9.60%</a:t>
                      </a:r>
                    </a:p>
                  </a:txBody>
                  <a:tcPr marL="9525" marR="9525" marT="9525" marB="0" anchor="ctr">
                    <a:lnL>
                      <a:noFill/>
                    </a:lnL>
                    <a:lnR>
                      <a:noFill/>
                    </a:lnR>
                    <a:lnT>
                      <a:noFill/>
                    </a:lnT>
                    <a:lnB>
                      <a:noFill/>
                    </a:lnB>
                    <a:solidFill>
                      <a:srgbClr val="F2F8F7"/>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0.90%</a:t>
                      </a:r>
                    </a:p>
                  </a:txBody>
                  <a:tcPr marL="9525" marR="9525" marT="9525" marB="0" anchor="ctr">
                    <a:lnL>
                      <a:noFill/>
                    </a:lnL>
                    <a:lnR>
                      <a:noFill/>
                    </a:lnR>
                    <a:lnT>
                      <a:noFill/>
                    </a:lnT>
                    <a:lnB>
                      <a:noFill/>
                    </a:lnB>
                    <a:solidFill>
                      <a:srgbClr val="F99497"/>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3.80%</a:t>
                      </a:r>
                    </a:p>
                  </a:txBody>
                  <a:tcPr marL="9525" marR="9525" marT="9525" marB="0" anchor="ctr">
                    <a:lnL>
                      <a:noFill/>
                    </a:lnL>
                    <a:lnR>
                      <a:noFill/>
                    </a:lnR>
                    <a:lnT>
                      <a:noFill/>
                    </a:lnT>
                    <a:lnB>
                      <a:noFill/>
                    </a:lnB>
                    <a:solidFill>
                      <a:srgbClr val="FBFCF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20%</a:t>
                      </a:r>
                    </a:p>
                  </a:txBody>
                  <a:tcPr marL="9525" marR="9525" marT="9525" marB="0" anchor="ctr">
                    <a:lnL>
                      <a:noFill/>
                    </a:lnL>
                    <a:lnR>
                      <a:noFill/>
                    </a:lnR>
                    <a:lnT>
                      <a:noFill/>
                    </a:lnT>
                    <a:lnB>
                      <a:noFill/>
                    </a:lnB>
                    <a:solidFill>
                      <a:srgbClr val="E2F2E8"/>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extLst>
                  <a:ext uri="{0D108BD9-81ED-4DB2-BD59-A6C34878D82A}">
                    <a16:rowId xmlns:a16="http://schemas.microsoft.com/office/drawing/2014/main" val="3461503463"/>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relax</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4292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2.38%</a:t>
                      </a:r>
                    </a:p>
                  </a:txBody>
                  <a:tcPr marL="9525" marR="9525" marT="9525" marB="0" anchor="ctr">
                    <a:lnL>
                      <a:noFill/>
                    </a:lnL>
                    <a:lnR>
                      <a:noFill/>
                    </a:lnR>
                    <a:lnT>
                      <a:noFill/>
                    </a:lnT>
                    <a:lnB>
                      <a:noFill/>
                    </a:lnB>
                    <a:solidFill>
                      <a:srgbClr val="FBDCDF"/>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0.23%</a:t>
                      </a:r>
                    </a:p>
                  </a:txBody>
                  <a:tcPr marL="9525" marR="9525" marT="9525" marB="0" anchor="ctr">
                    <a:lnL>
                      <a:noFill/>
                    </a:lnL>
                    <a:lnR>
                      <a:noFill/>
                    </a:lnR>
                    <a:lnT>
                      <a:noFill/>
                    </a:lnT>
                    <a:lnB>
                      <a:noFill/>
                    </a:lnB>
                    <a:solidFill>
                      <a:srgbClr val="F87476"/>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0.44%</a:t>
                      </a:r>
                    </a:p>
                  </a:txBody>
                  <a:tcPr marL="9525" marR="9525" marT="9525" marB="0" anchor="ctr">
                    <a:lnL>
                      <a:noFill/>
                    </a:lnL>
                    <a:lnR>
                      <a:noFill/>
                    </a:lnR>
                    <a:lnT>
                      <a:noFill/>
                    </a:lnT>
                    <a:lnB>
                      <a:noFill/>
                    </a:lnB>
                    <a:solidFill>
                      <a:srgbClr val="F87E80"/>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11.04%</a:t>
                      </a:r>
                    </a:p>
                  </a:txBody>
                  <a:tcPr marL="9525" marR="9525" marT="9525" marB="0" anchor="ctr">
                    <a:lnL>
                      <a:noFill/>
                    </a:lnL>
                    <a:lnR>
                      <a:noFill/>
                    </a:lnR>
                    <a:lnT>
                      <a:noFill/>
                    </a:lnT>
                    <a:lnB>
                      <a:noFill/>
                    </a:lnB>
                    <a:solidFill>
                      <a:srgbClr val="F0F7F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9.53%</a:t>
                      </a:r>
                    </a:p>
                  </a:txBody>
                  <a:tcPr marL="9525" marR="9525" marT="9525" marB="0" anchor="ctr">
                    <a:lnL>
                      <a:noFill/>
                    </a:lnL>
                    <a:lnR>
                      <a:noFill/>
                    </a:lnR>
                    <a:lnT>
                      <a:noFill/>
                    </a:lnT>
                    <a:lnB>
                      <a:noFill/>
                    </a:lnB>
                    <a:solidFill>
                      <a:srgbClr val="F2F8F7"/>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2.77%</a:t>
                      </a:r>
                    </a:p>
                  </a:txBody>
                  <a:tcPr marL="9525" marR="9525" marT="9525" marB="0" anchor="ctr">
                    <a:lnL>
                      <a:noFill/>
                    </a:lnL>
                    <a:lnR>
                      <a:noFill/>
                    </a:lnR>
                    <a:lnT>
                      <a:noFill/>
                    </a:lnT>
                    <a:lnB>
                      <a:noFill/>
                    </a:lnB>
                    <a:solidFill>
                      <a:srgbClr val="FBEFF2"/>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22.74%</a:t>
                      </a:r>
                    </a:p>
                  </a:txBody>
                  <a:tcPr marL="9525" marR="9525" marT="9525" marB="0" anchor="ctr">
                    <a:lnL>
                      <a:noFill/>
                    </a:lnL>
                    <a:lnR>
                      <a:noFill/>
                    </a:lnR>
                    <a:lnT>
                      <a:noFill/>
                    </a:lnT>
                    <a:lnB>
                      <a:noFill/>
                    </a:lnB>
                    <a:solidFill>
                      <a:srgbClr val="DDF0E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5.45%</a:t>
                      </a:r>
                    </a:p>
                  </a:txBody>
                  <a:tcPr marL="9525" marR="9525" marT="9525" marB="0" anchor="ctr">
                    <a:lnL>
                      <a:noFill/>
                    </a:lnL>
                    <a:lnR>
                      <a:noFill/>
                    </a:lnR>
                    <a:lnT>
                      <a:noFill/>
                    </a:lnT>
                    <a:lnB>
                      <a:noFill/>
                    </a:lnB>
                    <a:solidFill>
                      <a:srgbClr val="F9FBF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20.85%</a:t>
                      </a:r>
                    </a:p>
                  </a:txBody>
                  <a:tcPr marL="9525" marR="9525" marT="9525" marB="0" anchor="ctr">
                    <a:lnL>
                      <a:noFill/>
                    </a:lnL>
                    <a:lnR>
                      <a:noFill/>
                    </a:lnR>
                    <a:lnT>
                      <a:noFill/>
                    </a:lnT>
                    <a:lnB>
                      <a:noFill/>
                    </a:lnB>
                    <a:solidFill>
                      <a:srgbClr val="E0F1E7"/>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2.61%</a:t>
                      </a:r>
                    </a:p>
                  </a:txBody>
                  <a:tcPr marL="9525" marR="9525" marT="9525" marB="0" anchor="ctr">
                    <a:lnL>
                      <a:noFill/>
                    </a:lnL>
                    <a:lnR>
                      <a:noFill/>
                    </a:lnR>
                    <a:lnT>
                      <a:noFill/>
                    </a:lnT>
                    <a:lnB>
                      <a:noFill/>
                    </a:lnB>
                    <a:solidFill>
                      <a:srgbClr val="FBE8EA"/>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28.08%</a:t>
                      </a:r>
                    </a:p>
                  </a:txBody>
                  <a:tcPr marL="9525" marR="9525" marT="9525" marB="0" anchor="ctr">
                    <a:lnL>
                      <a:noFill/>
                    </a:lnL>
                    <a:lnR>
                      <a:noFill/>
                    </a:lnR>
                    <a:lnT>
                      <a:noFill/>
                    </a:lnT>
                    <a:lnB>
                      <a:noFill/>
                    </a:lnB>
                    <a:solidFill>
                      <a:srgbClr val="D5ECD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0.23%</a:t>
                      </a:r>
                    </a:p>
                  </a:txBody>
                  <a:tcPr marL="9525" marR="9525" marT="9525" marB="0" anchor="ctr">
                    <a:lnL>
                      <a:noFill/>
                    </a:lnL>
                    <a:lnR>
                      <a:noFill/>
                    </a:lnR>
                    <a:lnT>
                      <a:noFill/>
                    </a:lnT>
                    <a:lnB>
                      <a:noFill/>
                    </a:lnB>
                    <a:solidFill>
                      <a:srgbClr val="F87476"/>
                    </a:solidFill>
                  </a:tcPr>
                </a:tc>
                <a:extLst>
                  <a:ext uri="{0D108BD9-81ED-4DB2-BD59-A6C34878D82A}">
                    <a16:rowId xmlns:a16="http://schemas.microsoft.com/office/drawing/2014/main" val="851409112"/>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OL</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49893</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0.02%</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0.33%</a:t>
                      </a:r>
                    </a:p>
                  </a:txBody>
                  <a:tcPr marL="9525" marR="9525" marT="9525" marB="0" anchor="ctr">
                    <a:lnL>
                      <a:noFill/>
                    </a:lnL>
                    <a:lnR>
                      <a:noFill/>
                    </a:lnR>
                    <a:lnT>
                      <a:noFill/>
                    </a:lnT>
                    <a:lnB>
                      <a:noFill/>
                    </a:lnB>
                    <a:solidFill>
                      <a:srgbClr val="F879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36.39%</a:t>
                      </a:r>
                    </a:p>
                  </a:txBody>
                  <a:tcPr marL="9525" marR="9525" marT="9525" marB="0" anchor="ctr">
                    <a:lnL>
                      <a:noFill/>
                    </a:lnL>
                    <a:lnR>
                      <a:noFill/>
                    </a:lnR>
                    <a:lnT>
                      <a:noFill/>
                    </a:lnT>
                    <a:lnB>
                      <a:noFill/>
                    </a:lnB>
                    <a:solidFill>
                      <a:srgbClr val="C8E7D2"/>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16.77%</a:t>
                      </a:r>
                    </a:p>
                  </a:txBody>
                  <a:tcPr marL="9525" marR="9525" marT="9525" marB="0" anchor="ctr">
                    <a:lnL>
                      <a:noFill/>
                    </a:lnL>
                    <a:lnR>
                      <a:noFill/>
                    </a:lnR>
                    <a:lnT>
                      <a:noFill/>
                    </a:lnT>
                    <a:lnB>
                      <a:noFill/>
                    </a:lnB>
                    <a:solidFill>
                      <a:srgbClr val="E7F4E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0.15%</a:t>
                      </a:r>
                    </a:p>
                  </a:txBody>
                  <a:tcPr marL="9525" marR="9525" marT="9525" marB="0" anchor="ctr">
                    <a:lnL>
                      <a:noFill/>
                    </a:lnL>
                    <a:lnR>
                      <a:noFill/>
                    </a:lnR>
                    <a:lnT>
                      <a:noFill/>
                    </a:lnT>
                    <a:lnB>
                      <a:noFill/>
                    </a:lnB>
                    <a:solidFill>
                      <a:srgbClr val="F87072"/>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0.39%</a:t>
                      </a:r>
                    </a:p>
                  </a:txBody>
                  <a:tcPr marL="9525" marR="9525" marT="9525" marB="0" anchor="ctr">
                    <a:lnL>
                      <a:noFill/>
                    </a:lnL>
                    <a:lnR>
                      <a:noFill/>
                    </a:lnR>
                    <a:lnT>
                      <a:noFill/>
                    </a:lnT>
                    <a:lnB>
                      <a:noFill/>
                    </a:lnB>
                    <a:solidFill>
                      <a:srgbClr val="F87B7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97.56%</a:t>
                      </a:r>
                    </a:p>
                  </a:txBody>
                  <a:tcPr marL="9525" marR="9525" marT="9525" marB="0" anchor="ctr">
                    <a:lnL>
                      <a:noFill/>
                    </a:lnL>
                    <a:lnR>
                      <a:noFill/>
                    </a:lnR>
                    <a:lnT>
                      <a:noFill/>
                    </a:lnT>
                    <a:lnB>
                      <a:noFill/>
                    </a:lnB>
                    <a:solidFill>
                      <a:srgbClr val="67C07F"/>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12.33%</a:t>
                      </a:r>
                    </a:p>
                  </a:txBody>
                  <a:tcPr marL="9525" marR="9525" marT="9525" marB="0" anchor="ctr">
                    <a:lnL>
                      <a:noFill/>
                    </a:lnL>
                    <a:lnR>
                      <a:noFill/>
                    </a:lnR>
                    <a:lnT>
                      <a:noFill/>
                    </a:lnT>
                    <a:lnB>
                      <a:noFill/>
                    </a:lnB>
                    <a:solidFill>
                      <a:srgbClr val="EEF7F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6.60%</a:t>
                      </a:r>
                    </a:p>
                  </a:txBody>
                  <a:tcPr marL="9525" marR="9525" marT="9525" marB="0" anchor="ctr">
                    <a:lnL>
                      <a:noFill/>
                    </a:lnL>
                    <a:lnR>
                      <a:noFill/>
                    </a:lnR>
                    <a:lnT>
                      <a:noFill/>
                    </a:lnT>
                    <a:lnB>
                      <a:noFill/>
                    </a:lnB>
                    <a:solidFill>
                      <a:srgbClr val="F7FAF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0.01%</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0.50%</a:t>
                      </a:r>
                    </a:p>
                  </a:txBody>
                  <a:tcPr marL="9525" marR="9525" marT="9525" marB="0" anchor="ctr">
                    <a:lnL>
                      <a:noFill/>
                    </a:lnL>
                    <a:lnR>
                      <a:noFill/>
                    </a:lnR>
                    <a:lnT>
                      <a:noFill/>
                    </a:lnT>
                    <a:lnB>
                      <a:noFill/>
                    </a:lnB>
                    <a:solidFill>
                      <a:srgbClr val="F88183"/>
                    </a:solidFill>
                  </a:tcPr>
                </a:tc>
                <a:extLst>
                  <a:ext uri="{0D108BD9-81ED-4DB2-BD59-A6C34878D82A}">
                    <a16:rowId xmlns:a16="http://schemas.microsoft.com/office/drawing/2014/main" val="3782649502"/>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Japan</a:t>
                      </a:r>
                    </a:p>
                  </a:txBody>
                  <a:tcPr marL="9525" marR="9525" marT="9525" marB="0" anchor="ctr">
                    <a:lnL>
                      <a:noFill/>
                    </a:lnL>
                    <a:lnR>
                      <a:noFill/>
                    </a:lnR>
                    <a:lnT>
                      <a:noFill/>
                    </a:lnT>
                    <a:lnB>
                      <a:noFill/>
                    </a:lnB>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262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7.25%</a:t>
                      </a:r>
                    </a:p>
                  </a:txBody>
                  <a:tcPr marL="9525" marR="9525" marT="9525" marB="0" anchor="ctr">
                    <a:lnL>
                      <a:noFill/>
                    </a:lnL>
                    <a:lnR>
                      <a:noFill/>
                    </a:lnR>
                    <a:lnT>
                      <a:noFill/>
                    </a:lnT>
                    <a:lnB>
                      <a:noFill/>
                    </a:lnB>
                    <a:solidFill>
                      <a:srgbClr val="F6FAFA"/>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62.21%</a:t>
                      </a:r>
                    </a:p>
                  </a:txBody>
                  <a:tcPr marL="9525" marR="9525" marT="9525" marB="0" anchor="ctr">
                    <a:lnL>
                      <a:noFill/>
                    </a:lnL>
                    <a:lnR>
                      <a:noFill/>
                    </a:lnR>
                    <a:lnT>
                      <a:noFill/>
                    </a:lnT>
                    <a:lnB>
                      <a:noFill/>
                    </a:lnB>
                    <a:solidFill>
                      <a:srgbClr val="9FD7AF"/>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0.38%</a:t>
                      </a:r>
                    </a:p>
                  </a:txBody>
                  <a:tcPr marL="9525" marR="9525" marT="9525" marB="0" anchor="ctr">
                    <a:lnL>
                      <a:noFill/>
                    </a:lnL>
                    <a:lnR>
                      <a:noFill/>
                    </a:lnR>
                    <a:lnT>
                      <a:noFill/>
                    </a:lnT>
                    <a:lnB>
                      <a:noFill/>
                    </a:lnB>
                    <a:solidFill>
                      <a:srgbClr val="F87B7D"/>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33.21%</a:t>
                      </a:r>
                    </a:p>
                  </a:txBody>
                  <a:tcPr marL="9525" marR="9525" marT="9525" marB="0" anchor="ctr">
                    <a:lnL>
                      <a:noFill/>
                    </a:lnL>
                    <a:lnR>
                      <a:noFill/>
                    </a:lnR>
                    <a:lnT>
                      <a:noFill/>
                    </a:lnT>
                    <a:lnB>
                      <a:noFill/>
                    </a:lnB>
                    <a:solidFill>
                      <a:srgbClr val="CDE9D6"/>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62.98%</a:t>
                      </a:r>
                    </a:p>
                  </a:txBody>
                  <a:tcPr marL="9525" marR="9525" marT="9525" marB="0" anchor="ctr">
                    <a:lnL>
                      <a:noFill/>
                    </a:lnL>
                    <a:lnR>
                      <a:noFill/>
                    </a:lnR>
                    <a:lnT>
                      <a:noFill/>
                    </a:lnT>
                    <a:lnB>
                      <a:noFill/>
                    </a:lnB>
                    <a:solidFill>
                      <a:srgbClr val="9ED6A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17.18%</a:t>
                      </a:r>
                    </a:p>
                  </a:txBody>
                  <a:tcPr marL="9525" marR="9525" marT="9525" marB="0" anchor="ctr">
                    <a:lnL>
                      <a:noFill/>
                    </a:lnL>
                    <a:lnR>
                      <a:noFill/>
                    </a:lnR>
                    <a:lnT>
                      <a:noFill/>
                    </a:lnT>
                    <a:lnB>
                      <a:noFill/>
                    </a:lnB>
                    <a:solidFill>
                      <a:srgbClr val="E6F3E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11.07%</a:t>
                      </a:r>
                    </a:p>
                  </a:txBody>
                  <a:tcPr marL="9525" marR="9525" marT="9525" marB="0" anchor="ctr">
                    <a:lnL>
                      <a:noFill/>
                    </a:lnL>
                    <a:lnR>
                      <a:noFill/>
                    </a:lnR>
                    <a:lnT>
                      <a:noFill/>
                    </a:lnT>
                    <a:lnB>
                      <a:noFill/>
                    </a:lnB>
                    <a:solidFill>
                      <a:srgbClr val="F0F7F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0.38%</a:t>
                      </a:r>
                    </a:p>
                  </a:txBody>
                  <a:tcPr marL="9525" marR="9525" marT="9525" marB="0" anchor="ctr">
                    <a:lnL>
                      <a:noFill/>
                    </a:lnL>
                    <a:lnR>
                      <a:noFill/>
                    </a:lnR>
                    <a:lnT>
                      <a:noFill/>
                    </a:lnT>
                    <a:lnB>
                      <a:noFill/>
                    </a:lnB>
                    <a:solidFill>
                      <a:srgbClr val="F87B7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extLst>
                  <a:ext uri="{0D108BD9-81ED-4DB2-BD59-A6C34878D82A}">
                    <a16:rowId xmlns:a16="http://schemas.microsoft.com/office/drawing/2014/main" val="1748457722"/>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Korean</a:t>
                      </a:r>
                    </a:p>
                  </a:txBody>
                  <a:tcPr marL="9525" marR="9525" marT="9525" marB="0" anchor="ctr">
                    <a:lnL>
                      <a:noFill/>
                    </a:lnL>
                    <a:lnR>
                      <a:noFill/>
                    </a:lnR>
                    <a:lnT>
                      <a:noFill/>
                    </a:lnT>
                    <a:lnB>
                      <a:noFill/>
                    </a:lnB>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18722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0.01%</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2.53%</a:t>
                      </a:r>
                    </a:p>
                  </a:txBody>
                  <a:tcPr marL="9525" marR="9525" marT="9525" marB="0" anchor="ctr">
                    <a:lnL>
                      <a:noFill/>
                    </a:lnL>
                    <a:lnR>
                      <a:noFill/>
                    </a:lnR>
                    <a:lnT>
                      <a:noFill/>
                    </a:lnT>
                    <a:lnB>
                      <a:noFill/>
                    </a:lnB>
                    <a:solidFill>
                      <a:srgbClr val="FBE4E6"/>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96.97%</a:t>
                      </a:r>
                    </a:p>
                  </a:txBody>
                  <a:tcPr marL="9525" marR="9525" marT="9525" marB="0" anchor="ctr">
                    <a:lnL>
                      <a:noFill/>
                    </a:lnL>
                    <a:lnR>
                      <a:noFill/>
                    </a:lnR>
                    <a:lnT>
                      <a:noFill/>
                    </a:lnT>
                    <a:lnB>
                      <a:noFill/>
                    </a:lnB>
                    <a:solidFill>
                      <a:srgbClr val="68C080"/>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ctr"/>
                      <a:r>
                        <a:rPr lang="en-US" altLang="zh-CN" sz="1400" b="1" i="0" u="none" strike="noStrike" dirty="0">
                          <a:solidFill>
                            <a:srgbClr val="000000"/>
                          </a:solidFill>
                          <a:effectLst/>
                          <a:latin typeface="等线" panose="02010600030101010101" pitchFamily="2" charset="-122"/>
                          <a:ea typeface="等线" panose="02010600030101010101" pitchFamily="2" charset="-122"/>
                        </a:rPr>
                        <a:t>0.03%</a:t>
                      </a:r>
                    </a:p>
                  </a:txBody>
                  <a:tcPr marL="9525" marR="9525" marT="9525" marB="0" anchor="ctr">
                    <a:lnL>
                      <a:noFill/>
                    </a:lnL>
                    <a:lnR>
                      <a:noFill/>
                    </a:lnR>
                    <a:lnT>
                      <a:noFill/>
                    </a:lnT>
                    <a:lnB>
                      <a:noFill/>
                    </a:lnB>
                    <a:solidFill>
                      <a:srgbClr val="F86A6C"/>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0.06%</a:t>
                      </a:r>
                    </a:p>
                  </a:txBody>
                  <a:tcPr marL="9525" marR="9525" marT="9525" marB="0" anchor="ctr">
                    <a:lnL>
                      <a:noFill/>
                    </a:lnL>
                    <a:lnR>
                      <a:noFill/>
                    </a:lnR>
                    <a:lnT>
                      <a:noFill/>
                    </a:lnT>
                    <a:lnB>
                      <a:noFill/>
                    </a:lnB>
                    <a:solidFill>
                      <a:srgbClr val="F86B6D"/>
                    </a:solidFill>
                  </a:tcPr>
                </a:tc>
                <a:tc>
                  <a:txBody>
                    <a:bodyPr/>
                    <a:lstStyle/>
                    <a:p>
                      <a:pPr algn="ctr" fontAlgn="ctr"/>
                      <a:r>
                        <a:rPr lang="en-US" altLang="zh-CN" sz="1400" b="1" i="0" u="none" strike="noStrike" dirty="0">
                          <a:solidFill>
                            <a:srgbClr val="000000"/>
                          </a:solidFill>
                          <a:effectLst/>
                          <a:latin typeface="等线" panose="02010600030101010101" pitchFamily="2" charset="-122"/>
                          <a:ea typeface="等线" panose="02010600030101010101" pitchFamily="2" charset="-122"/>
                        </a:rPr>
                        <a:t>0.74%</a:t>
                      </a:r>
                    </a:p>
                  </a:txBody>
                  <a:tcPr marL="9525" marR="9525" marT="9525" marB="0" anchor="ctr">
                    <a:lnL>
                      <a:noFill/>
                    </a:lnL>
                    <a:lnR>
                      <a:noFill/>
                    </a:lnR>
                    <a:lnT>
                      <a:noFill/>
                    </a:lnT>
                    <a:lnB>
                      <a:noFill/>
                    </a:lnB>
                    <a:solidFill>
                      <a:srgbClr val="F88D8F"/>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97.09%</a:t>
                      </a:r>
                    </a:p>
                  </a:txBody>
                  <a:tcPr marL="9525" marR="9525" marT="9525" marB="0" anchor="ctr">
                    <a:lnL>
                      <a:noFill/>
                    </a:lnL>
                    <a:lnR>
                      <a:noFill/>
                    </a:lnR>
                    <a:lnT>
                      <a:noFill/>
                    </a:lnT>
                    <a:lnB>
                      <a:noFill/>
                    </a:lnB>
                    <a:solidFill>
                      <a:srgbClr val="68C07F"/>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3.31%</a:t>
                      </a:r>
                    </a:p>
                  </a:txBody>
                  <a:tcPr marL="9525" marR="9525" marT="9525" marB="0" anchor="ctr">
                    <a:lnL>
                      <a:noFill/>
                    </a:lnL>
                    <a:lnR>
                      <a:noFill/>
                    </a:lnR>
                    <a:lnT>
                      <a:noFill/>
                    </a:lnT>
                    <a:lnB>
                      <a:noFill/>
                    </a:lnB>
                    <a:solidFill>
                      <a:srgbClr val="FCFCFF"/>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6.84%</a:t>
                      </a:r>
                    </a:p>
                  </a:txBody>
                  <a:tcPr marL="9525" marR="9525" marT="9525" marB="0" anchor="ctr">
                    <a:lnL>
                      <a:noFill/>
                    </a:lnL>
                    <a:lnR>
                      <a:noFill/>
                    </a:lnR>
                    <a:lnT>
                      <a:noFill/>
                    </a:lnT>
                    <a:lnB>
                      <a:noFill/>
                    </a:lnB>
                    <a:solidFill>
                      <a:srgbClr val="F6FAFA"/>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0.71%</a:t>
                      </a:r>
                    </a:p>
                  </a:txBody>
                  <a:tcPr marL="9525" marR="9525" marT="9525" marB="0" anchor="ctr">
                    <a:lnL>
                      <a:noFill/>
                    </a:lnL>
                    <a:lnR>
                      <a:noFill/>
                    </a:lnR>
                    <a:lnT>
                      <a:noFill/>
                    </a:lnT>
                    <a:lnB>
                      <a:noFill/>
                    </a:lnB>
                    <a:solidFill>
                      <a:srgbClr val="F88B8D"/>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0.21%</a:t>
                      </a:r>
                    </a:p>
                  </a:txBody>
                  <a:tcPr marL="9525" marR="9525" marT="9525" marB="0" anchor="ctr">
                    <a:lnL>
                      <a:noFill/>
                    </a:lnL>
                    <a:lnR>
                      <a:noFill/>
                    </a:lnR>
                    <a:lnT>
                      <a:noFill/>
                    </a:lnT>
                    <a:lnB>
                      <a:noFill/>
                    </a:lnB>
                    <a:solidFill>
                      <a:srgbClr val="F87375"/>
                    </a:solidFill>
                  </a:tcPr>
                </a:tc>
                <a:extLst>
                  <a:ext uri="{0D108BD9-81ED-4DB2-BD59-A6C34878D82A}">
                    <a16:rowId xmlns:a16="http://schemas.microsoft.com/office/drawing/2014/main" val="1296223225"/>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European</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8882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0.07%</a:t>
                      </a:r>
                    </a:p>
                  </a:txBody>
                  <a:tcPr marL="9525" marR="9525" marT="9525" marB="0" anchor="ctr">
                    <a:lnL>
                      <a:noFill/>
                    </a:lnL>
                    <a:lnR>
                      <a:noFill/>
                    </a:lnR>
                    <a:lnT>
                      <a:noFill/>
                    </a:lnT>
                    <a:lnB>
                      <a:noFill/>
                    </a:lnB>
                    <a:solidFill>
                      <a:srgbClr val="F86C6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4.60%</a:t>
                      </a:r>
                    </a:p>
                  </a:txBody>
                  <a:tcPr marL="9525" marR="9525" marT="9525" marB="0" anchor="ctr">
                    <a:lnL>
                      <a:noFill/>
                    </a:lnL>
                    <a:lnR>
                      <a:noFill/>
                    </a:lnR>
                    <a:lnT>
                      <a:noFill/>
                    </a:lnT>
                    <a:lnB>
                      <a:noFill/>
                    </a:lnB>
                    <a:solidFill>
                      <a:srgbClr val="FAFBF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94.18%</a:t>
                      </a:r>
                    </a:p>
                  </a:txBody>
                  <a:tcPr marL="9525" marR="9525" marT="9525" marB="0" anchor="ctr">
                    <a:lnL>
                      <a:noFill/>
                    </a:lnL>
                    <a:lnR>
                      <a:noFill/>
                    </a:lnR>
                    <a:lnT>
                      <a:noFill/>
                    </a:lnT>
                    <a:lnB>
                      <a:noFill/>
                    </a:lnB>
                    <a:solidFill>
                      <a:srgbClr val="6DC28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0.01%</a:t>
                      </a:r>
                    </a:p>
                  </a:txBody>
                  <a:tcPr marL="9525" marR="9525" marT="9525" marB="0" anchor="ctr">
                    <a:lnL>
                      <a:noFill/>
                    </a:lnL>
                    <a:lnR>
                      <a:noFill/>
                    </a:lnR>
                    <a:lnT>
                      <a:noFill/>
                    </a:lnT>
                    <a:lnB>
                      <a:noFill/>
                    </a:lnB>
                    <a:solidFill>
                      <a:srgbClr val="F8696B"/>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0.06%</a:t>
                      </a:r>
                    </a:p>
                  </a:txBody>
                  <a:tcPr marL="9525" marR="9525" marT="9525" marB="0" anchor="ctr">
                    <a:lnL>
                      <a:noFill/>
                    </a:lnL>
                    <a:lnR>
                      <a:noFill/>
                    </a:lnR>
                    <a:lnT>
                      <a:noFill/>
                    </a:lnT>
                    <a:lnB>
                      <a:noFill/>
                    </a:lnB>
                    <a:solidFill>
                      <a:srgbClr val="F86B6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0.30%</a:t>
                      </a:r>
                    </a:p>
                  </a:txBody>
                  <a:tcPr marL="9525" marR="9525" marT="9525" marB="0" anchor="ctr">
                    <a:lnL>
                      <a:noFill/>
                    </a:lnL>
                    <a:lnR>
                      <a:noFill/>
                    </a:lnR>
                    <a:lnT>
                      <a:noFill/>
                    </a:lnT>
                    <a:lnB>
                      <a:noFill/>
                    </a:lnB>
                    <a:solidFill>
                      <a:srgbClr val="F87779"/>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0.89%</a:t>
                      </a:r>
                    </a:p>
                  </a:txBody>
                  <a:tcPr marL="9525" marR="9525" marT="9525" marB="0" anchor="ctr">
                    <a:lnL>
                      <a:noFill/>
                    </a:lnL>
                    <a:lnR>
                      <a:noFill/>
                    </a:lnR>
                    <a:lnT>
                      <a:noFill/>
                    </a:lnT>
                    <a:lnB>
                      <a:noFill/>
                    </a:lnB>
                    <a:solidFill>
                      <a:srgbClr val="F99496"/>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94.33%</a:t>
                      </a:r>
                    </a:p>
                  </a:txBody>
                  <a:tcPr marL="9525" marR="9525" marT="9525" marB="0" anchor="ctr">
                    <a:lnL>
                      <a:noFill/>
                    </a:lnL>
                    <a:lnR>
                      <a:noFill/>
                    </a:lnR>
                    <a:lnT>
                      <a:noFill/>
                    </a:lnT>
                    <a:lnB>
                      <a:noFill/>
                    </a:lnB>
                    <a:solidFill>
                      <a:srgbClr val="6CC28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6.03%</a:t>
                      </a:r>
                    </a:p>
                  </a:txBody>
                  <a:tcPr marL="9525" marR="9525" marT="9525" marB="0" anchor="ctr">
                    <a:lnL>
                      <a:noFill/>
                    </a:lnL>
                    <a:lnR>
                      <a:noFill/>
                    </a:lnR>
                    <a:lnT>
                      <a:noFill/>
                    </a:lnT>
                    <a:lnB>
                      <a:noFill/>
                    </a:lnB>
                    <a:solidFill>
                      <a:srgbClr val="F8FBF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5.04%</a:t>
                      </a:r>
                    </a:p>
                  </a:txBody>
                  <a:tcPr marL="9525" marR="9525" marT="9525" marB="0" anchor="ctr">
                    <a:lnL>
                      <a:noFill/>
                    </a:lnL>
                    <a:lnR>
                      <a:noFill/>
                    </a:lnR>
                    <a:lnT>
                      <a:noFill/>
                    </a:lnT>
                    <a:lnB>
                      <a:noFill/>
                    </a:lnB>
                    <a:solidFill>
                      <a:srgbClr val="F9FBF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1.72%</a:t>
                      </a:r>
                    </a:p>
                  </a:txBody>
                  <a:tcPr marL="9525" marR="9525" marT="9525" marB="0" anchor="ctr">
                    <a:lnL>
                      <a:noFill/>
                    </a:lnL>
                    <a:lnR>
                      <a:noFill/>
                    </a:lnR>
                    <a:lnT>
                      <a:noFill/>
                    </a:lnT>
                    <a:lnB>
                      <a:noFill/>
                    </a:lnB>
                    <a:solidFill>
                      <a:srgbClr val="FABCBF"/>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0.05%</a:t>
                      </a:r>
                    </a:p>
                  </a:txBody>
                  <a:tcPr marL="9525" marR="9525" marT="9525" marB="0" anchor="ctr">
                    <a:lnL>
                      <a:noFill/>
                    </a:lnL>
                    <a:lnR>
                      <a:noFill/>
                    </a:lnR>
                    <a:lnT>
                      <a:noFill/>
                    </a:lnT>
                    <a:lnB>
                      <a:noFill/>
                    </a:lnB>
                    <a:solidFill>
                      <a:srgbClr val="F86B6D"/>
                    </a:solidFill>
                  </a:tcPr>
                </a:tc>
                <a:extLst>
                  <a:ext uri="{0D108BD9-81ED-4DB2-BD59-A6C34878D82A}">
                    <a16:rowId xmlns:a16="http://schemas.microsoft.com/office/drawing/2014/main" val="116073985"/>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England</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197</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1.02%</a:t>
                      </a:r>
                    </a:p>
                  </a:txBody>
                  <a:tcPr marL="9525" marR="9525" marT="9525" marB="0" anchor="ctr">
                    <a:lnL>
                      <a:noFill/>
                    </a:lnL>
                    <a:lnR>
                      <a:noFill/>
                    </a:lnR>
                    <a:lnT>
                      <a:noFill/>
                    </a:lnT>
                    <a:lnB>
                      <a:noFill/>
                    </a:lnB>
                    <a:solidFill>
                      <a:srgbClr val="F99A9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60.41%</a:t>
                      </a:r>
                    </a:p>
                  </a:txBody>
                  <a:tcPr marL="9525" marR="9525" marT="9525" marB="0" anchor="ctr">
                    <a:lnL>
                      <a:noFill/>
                    </a:lnL>
                    <a:lnR>
                      <a:noFill/>
                    </a:lnR>
                    <a:lnT>
                      <a:noFill/>
                    </a:lnT>
                    <a:lnB>
                      <a:noFill/>
                    </a:lnB>
                    <a:solidFill>
                      <a:srgbClr val="A2D8B1"/>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38.07%</a:t>
                      </a:r>
                    </a:p>
                  </a:txBody>
                  <a:tcPr marL="9525" marR="9525" marT="9525" marB="0" anchor="ctr">
                    <a:lnL>
                      <a:noFill/>
                    </a:lnL>
                    <a:lnR>
                      <a:noFill/>
                    </a:lnR>
                    <a:lnT>
                      <a:noFill/>
                    </a:lnT>
                    <a:lnB>
                      <a:noFill/>
                    </a:lnB>
                    <a:solidFill>
                      <a:srgbClr val="C5E6D0"/>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5.58%</a:t>
                      </a:r>
                    </a:p>
                  </a:txBody>
                  <a:tcPr marL="9525" marR="9525" marT="9525" marB="0" anchor="ctr">
                    <a:lnL>
                      <a:noFill/>
                    </a:lnL>
                    <a:lnR>
                      <a:noFill/>
                    </a:lnR>
                    <a:lnT>
                      <a:noFill/>
                    </a:lnT>
                    <a:lnB>
                      <a:noFill/>
                    </a:lnB>
                    <a:solidFill>
                      <a:srgbClr val="F8FBF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13.71%</a:t>
                      </a:r>
                    </a:p>
                  </a:txBody>
                  <a:tcPr marL="9525" marR="9525" marT="9525" marB="0" anchor="ctr">
                    <a:lnL>
                      <a:noFill/>
                    </a:lnL>
                    <a:lnR>
                      <a:noFill/>
                    </a:lnR>
                    <a:lnT>
                      <a:noFill/>
                    </a:lnT>
                    <a:lnB>
                      <a:noFill/>
                    </a:lnB>
                    <a:solidFill>
                      <a:srgbClr val="ECF6F1"/>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5.58%</a:t>
                      </a:r>
                    </a:p>
                  </a:txBody>
                  <a:tcPr marL="9525" marR="9525" marT="9525" marB="0" anchor="ctr">
                    <a:lnL>
                      <a:noFill/>
                    </a:lnL>
                    <a:lnR>
                      <a:noFill/>
                    </a:lnR>
                    <a:lnT>
                      <a:noFill/>
                    </a:lnT>
                    <a:lnB>
                      <a:noFill/>
                    </a:lnB>
                    <a:solidFill>
                      <a:srgbClr val="F8FBFC"/>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34.52%</a:t>
                      </a:r>
                    </a:p>
                  </a:txBody>
                  <a:tcPr marL="9525" marR="9525" marT="9525" marB="0" anchor="ctr">
                    <a:lnL>
                      <a:noFill/>
                    </a:lnL>
                    <a:lnR>
                      <a:noFill/>
                    </a:lnR>
                    <a:lnT>
                      <a:noFill/>
                    </a:lnT>
                    <a:lnB>
                      <a:noFill/>
                    </a:lnB>
                    <a:solidFill>
                      <a:srgbClr val="CBE8D5"/>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4.57%</a:t>
                      </a:r>
                    </a:p>
                  </a:txBody>
                  <a:tcPr marL="9525" marR="9525" marT="9525" marB="0" anchor="ctr">
                    <a:lnL>
                      <a:noFill/>
                    </a:lnL>
                    <a:lnR>
                      <a:noFill/>
                    </a:lnR>
                    <a:lnT>
                      <a:noFill/>
                    </a:lnT>
                    <a:lnB>
                      <a:noFill/>
                    </a:lnB>
                    <a:solidFill>
                      <a:srgbClr val="FAFCF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0.51%</a:t>
                      </a:r>
                    </a:p>
                  </a:txBody>
                  <a:tcPr marL="9525" marR="9525" marT="9525" marB="0" anchor="ctr">
                    <a:lnL>
                      <a:noFill/>
                    </a:lnL>
                    <a:lnR>
                      <a:noFill/>
                    </a:lnR>
                    <a:lnT>
                      <a:noFill/>
                    </a:lnT>
                    <a:lnB>
                      <a:noFill/>
                    </a:lnB>
                    <a:solidFill>
                      <a:srgbClr val="F8818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26.40%</a:t>
                      </a:r>
                    </a:p>
                  </a:txBody>
                  <a:tcPr marL="9525" marR="9525" marT="9525" marB="0" anchor="ctr">
                    <a:lnL>
                      <a:noFill/>
                    </a:lnL>
                    <a:lnR>
                      <a:noFill/>
                    </a:lnR>
                    <a:lnT>
                      <a:noFill/>
                    </a:lnT>
                    <a:lnB>
                      <a:noFill/>
                    </a:lnB>
                    <a:solidFill>
                      <a:srgbClr val="D8EEE0"/>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extLst>
                  <a:ext uri="{0D108BD9-81ED-4DB2-BD59-A6C34878D82A}">
                    <a16:rowId xmlns:a16="http://schemas.microsoft.com/office/drawing/2014/main" val="1536673334"/>
                  </a:ext>
                </a:extLst>
              </a:tr>
              <a:tr h="462915">
                <a:tc>
                  <a:txBody>
                    <a:bodyPr/>
                    <a:lstStyle/>
                    <a:p>
                      <a:pPr algn="ctr" fontAlgn="ctr"/>
                      <a:r>
                        <a:rPr lang="en-US" sz="1400" b="1" i="0" u="none" strike="noStrike" dirty="0" err="1">
                          <a:solidFill>
                            <a:srgbClr val="000000"/>
                          </a:solidFill>
                          <a:effectLst/>
                          <a:latin typeface="等线" panose="02010600030101010101" pitchFamily="2" charset="-122"/>
                          <a:ea typeface="等线" panose="02010600030101010101" pitchFamily="2" charset="-122"/>
                        </a:rPr>
                        <a:t>teengirl</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1356</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0.74%</a:t>
                      </a:r>
                    </a:p>
                  </a:txBody>
                  <a:tcPr marL="9525" marR="9525" marT="9525" marB="0" anchor="ctr">
                    <a:lnL>
                      <a:noFill/>
                    </a:lnL>
                    <a:lnR>
                      <a:noFill/>
                    </a:lnR>
                    <a:lnT>
                      <a:noFill/>
                    </a:lnT>
                    <a:lnB>
                      <a:noFill/>
                    </a:lnB>
                    <a:solidFill>
                      <a:srgbClr val="F88D8F"/>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71.98%</a:t>
                      </a:r>
                    </a:p>
                  </a:txBody>
                  <a:tcPr marL="9525" marR="9525" marT="9525" marB="0" anchor="ctr">
                    <a:lnL>
                      <a:noFill/>
                    </a:lnL>
                    <a:lnR>
                      <a:noFill/>
                    </a:lnR>
                    <a:lnT>
                      <a:noFill/>
                    </a:lnT>
                    <a:lnB>
                      <a:noFill/>
                    </a:lnB>
                    <a:solidFill>
                      <a:srgbClr val="90D0A2"/>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14.23%</a:t>
                      </a:r>
                    </a:p>
                  </a:txBody>
                  <a:tcPr marL="9525" marR="9525" marT="9525" marB="0" anchor="ctr">
                    <a:lnL>
                      <a:noFill/>
                    </a:lnL>
                    <a:lnR>
                      <a:noFill/>
                    </a:lnR>
                    <a:lnT>
                      <a:noFill/>
                    </a:lnT>
                    <a:lnB>
                      <a:noFill/>
                    </a:lnB>
                    <a:solidFill>
                      <a:srgbClr val="EBF5F0"/>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6.42%</a:t>
                      </a:r>
                    </a:p>
                  </a:txBody>
                  <a:tcPr marL="9525" marR="9525" marT="9525" marB="0" anchor="ctr">
                    <a:lnL>
                      <a:noFill/>
                    </a:lnL>
                    <a:lnR>
                      <a:noFill/>
                    </a:lnR>
                    <a:lnT>
                      <a:noFill/>
                    </a:lnT>
                    <a:lnB>
                      <a:noFill/>
                    </a:lnB>
                    <a:solidFill>
                      <a:srgbClr val="F7FAFB"/>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10.25%</a:t>
                      </a:r>
                    </a:p>
                  </a:txBody>
                  <a:tcPr marL="9525" marR="9525" marT="9525" marB="0" anchor="ctr">
                    <a:lnL>
                      <a:noFill/>
                    </a:lnL>
                    <a:lnR>
                      <a:noFill/>
                    </a:lnR>
                    <a:lnT>
                      <a:noFill/>
                    </a:lnT>
                    <a:lnB>
                      <a:noFill/>
                    </a:lnB>
                    <a:solidFill>
                      <a:srgbClr val="F1F8F6"/>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5.83%</a:t>
                      </a:r>
                    </a:p>
                  </a:txBody>
                  <a:tcPr marL="9525" marR="9525" marT="9525" marB="0" anchor="ctr">
                    <a:lnL>
                      <a:noFill/>
                    </a:lnL>
                    <a:lnR>
                      <a:noFill/>
                    </a:lnR>
                    <a:lnT>
                      <a:noFill/>
                    </a:lnT>
                    <a:lnB>
                      <a:noFill/>
                    </a:lnB>
                    <a:solidFill>
                      <a:srgbClr val="F8FBF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0.81%</a:t>
                      </a:r>
                    </a:p>
                  </a:txBody>
                  <a:tcPr marL="9525" marR="9525" marT="9525" marB="0" anchor="ctr">
                    <a:lnL>
                      <a:noFill/>
                    </a:lnL>
                    <a:lnR>
                      <a:noFill/>
                    </a:lnR>
                    <a:lnT>
                      <a:noFill/>
                    </a:lnT>
                    <a:lnB>
                      <a:noFill/>
                    </a:lnB>
                    <a:solidFill>
                      <a:srgbClr val="F99092"/>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0.74%</a:t>
                      </a:r>
                    </a:p>
                  </a:txBody>
                  <a:tcPr marL="9525" marR="9525" marT="9525" marB="0" anchor="ctr">
                    <a:lnL>
                      <a:noFill/>
                    </a:lnL>
                    <a:lnR>
                      <a:noFill/>
                    </a:lnR>
                    <a:lnT>
                      <a:noFill/>
                    </a:lnT>
                    <a:lnB>
                      <a:noFill/>
                    </a:lnB>
                    <a:solidFill>
                      <a:srgbClr val="F88D8F"/>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4.28%</a:t>
                      </a:r>
                    </a:p>
                  </a:txBody>
                  <a:tcPr marL="9525" marR="9525" marT="9525" marB="0" anchor="ctr">
                    <a:lnL>
                      <a:noFill/>
                    </a:lnL>
                    <a:lnR>
                      <a:noFill/>
                    </a:lnR>
                    <a:lnT>
                      <a:noFill/>
                    </a:lnT>
                    <a:lnB>
                      <a:noFill/>
                    </a:lnB>
                    <a:solidFill>
                      <a:srgbClr val="FBFCF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2.36%</a:t>
                      </a:r>
                    </a:p>
                  </a:txBody>
                  <a:tcPr marL="9525" marR="9525" marT="9525" marB="0" anchor="ctr">
                    <a:lnL>
                      <a:noFill/>
                    </a:lnL>
                    <a:lnR>
                      <a:noFill/>
                    </a:lnR>
                    <a:lnT>
                      <a:noFill/>
                    </a:lnT>
                    <a:lnB>
                      <a:noFill/>
                    </a:lnB>
                    <a:solidFill>
                      <a:srgbClr val="FBDBD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11.50%</a:t>
                      </a:r>
                    </a:p>
                  </a:txBody>
                  <a:tcPr marL="9525" marR="9525" marT="9525" marB="0" anchor="ctr">
                    <a:lnL>
                      <a:noFill/>
                    </a:lnL>
                    <a:lnR>
                      <a:noFill/>
                    </a:lnR>
                    <a:lnT>
                      <a:noFill/>
                    </a:lnT>
                    <a:lnB>
                      <a:noFill/>
                    </a:lnB>
                    <a:solidFill>
                      <a:srgbClr val="EFF7F4"/>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0.07%</a:t>
                      </a:r>
                    </a:p>
                  </a:txBody>
                  <a:tcPr marL="9525" marR="9525" marT="9525" marB="0" anchor="ctr">
                    <a:lnL>
                      <a:noFill/>
                    </a:lnL>
                    <a:lnR>
                      <a:noFill/>
                    </a:lnR>
                    <a:lnT>
                      <a:noFill/>
                    </a:lnT>
                    <a:lnB>
                      <a:noFill/>
                    </a:lnB>
                    <a:solidFill>
                      <a:srgbClr val="F86C6E"/>
                    </a:solidFill>
                  </a:tcPr>
                </a:tc>
                <a:extLst>
                  <a:ext uri="{0D108BD9-81ED-4DB2-BD59-A6C34878D82A}">
                    <a16:rowId xmlns:a16="http://schemas.microsoft.com/office/drawing/2014/main" val="2594321146"/>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lady</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49389</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0.47%</a:t>
                      </a:r>
                    </a:p>
                  </a:txBody>
                  <a:tcPr marL="9525" marR="9525" marT="9525" marB="0" anchor="ctr">
                    <a:lnL>
                      <a:noFill/>
                    </a:lnL>
                    <a:lnR>
                      <a:noFill/>
                    </a:lnR>
                    <a:lnT>
                      <a:noFill/>
                    </a:lnT>
                    <a:lnB>
                      <a:noFill/>
                    </a:lnB>
                    <a:solidFill>
                      <a:srgbClr val="F87F82"/>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98.55%</a:t>
                      </a:r>
                    </a:p>
                  </a:txBody>
                  <a:tcPr marL="9525" marR="9525" marT="9525" marB="0" anchor="ctr">
                    <a:lnL>
                      <a:noFill/>
                    </a:lnL>
                    <a:lnR>
                      <a:noFill/>
                    </a:lnR>
                    <a:lnT>
                      <a:noFill/>
                    </a:lnT>
                    <a:lnB>
                      <a:noFill/>
                    </a:lnB>
                    <a:solidFill>
                      <a:srgbClr val="66BF7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0.33%</a:t>
                      </a:r>
                    </a:p>
                  </a:txBody>
                  <a:tcPr marL="9525" marR="9525" marT="9525" marB="0" anchor="ctr">
                    <a:lnL>
                      <a:noFill/>
                    </a:lnL>
                    <a:lnR>
                      <a:noFill/>
                    </a:lnR>
                    <a:lnT>
                      <a:noFill/>
                    </a:lnT>
                    <a:lnB>
                      <a:noFill/>
                    </a:lnB>
                    <a:solidFill>
                      <a:srgbClr val="F8797B"/>
                    </a:solidFill>
                  </a:tcPr>
                </a:tc>
                <a:tc>
                  <a:txBody>
                    <a:bodyPr/>
                    <a:lstStyle/>
                    <a:p>
                      <a:pPr algn="ctr" fontAlgn="ctr"/>
                      <a:r>
                        <a:rPr lang="en-US" altLang="zh-CN" sz="1400" b="1" i="0" u="none" strike="noStrike" dirty="0">
                          <a:solidFill>
                            <a:srgbClr val="000000"/>
                          </a:solidFill>
                          <a:effectLst/>
                          <a:latin typeface="等线" panose="02010600030101010101" pitchFamily="2" charset="-122"/>
                          <a:ea typeface="等线" panose="02010600030101010101" pitchFamily="2" charset="-122"/>
                        </a:rPr>
                        <a:t>36.80%</a:t>
                      </a:r>
                    </a:p>
                  </a:txBody>
                  <a:tcPr marL="9525" marR="9525" marT="9525" marB="0" anchor="ctr">
                    <a:lnL>
                      <a:noFill/>
                    </a:lnL>
                    <a:lnR>
                      <a:noFill/>
                    </a:lnR>
                    <a:lnT>
                      <a:noFill/>
                    </a:lnT>
                    <a:lnB>
                      <a:noFill/>
                    </a:lnB>
                    <a:solidFill>
                      <a:srgbClr val="C7E7D2"/>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16.96%</a:t>
                      </a:r>
                    </a:p>
                  </a:txBody>
                  <a:tcPr marL="9525" marR="9525" marT="9525" marB="0" anchor="ctr">
                    <a:lnL>
                      <a:noFill/>
                    </a:lnL>
                    <a:lnR>
                      <a:noFill/>
                    </a:lnR>
                    <a:lnT>
                      <a:noFill/>
                    </a:lnT>
                    <a:lnB>
                      <a:noFill/>
                    </a:lnB>
                    <a:solidFill>
                      <a:srgbClr val="E7F4E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0.14%</a:t>
                      </a:r>
                    </a:p>
                  </a:txBody>
                  <a:tcPr marL="9525" marR="9525" marT="9525" marB="0" anchor="ctr">
                    <a:lnL>
                      <a:noFill/>
                    </a:lnL>
                    <a:lnR>
                      <a:noFill/>
                    </a:lnR>
                    <a:lnT>
                      <a:noFill/>
                    </a:lnT>
                    <a:lnB>
                      <a:noFill/>
                    </a:lnB>
                    <a:solidFill>
                      <a:srgbClr val="F86F71"/>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0.02%</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12.28%</a:t>
                      </a:r>
                    </a:p>
                  </a:txBody>
                  <a:tcPr marL="9525" marR="9525" marT="9525" marB="0" anchor="ctr">
                    <a:lnL>
                      <a:noFill/>
                    </a:lnL>
                    <a:lnR>
                      <a:noFill/>
                    </a:lnR>
                    <a:lnT>
                      <a:noFill/>
                    </a:lnT>
                    <a:lnB>
                      <a:noFill/>
                    </a:lnB>
                    <a:solidFill>
                      <a:srgbClr val="EEF7F3"/>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7.26%</a:t>
                      </a:r>
                    </a:p>
                  </a:txBody>
                  <a:tcPr marL="9525" marR="9525" marT="9525" marB="0" anchor="ctr">
                    <a:lnL>
                      <a:noFill/>
                    </a:lnL>
                    <a:lnR>
                      <a:noFill/>
                    </a:lnR>
                    <a:lnT>
                      <a:noFill/>
                    </a:lnT>
                    <a:lnB>
                      <a:noFill/>
                    </a:lnB>
                    <a:solidFill>
                      <a:srgbClr val="F6FAFA"/>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0.01%</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0.70%</a:t>
                      </a:r>
                    </a:p>
                  </a:txBody>
                  <a:tcPr marL="9525" marR="9525" marT="9525" marB="0" anchor="ctr">
                    <a:lnL>
                      <a:noFill/>
                    </a:lnL>
                    <a:lnR>
                      <a:noFill/>
                    </a:lnR>
                    <a:lnT>
                      <a:noFill/>
                    </a:lnT>
                    <a:lnB>
                      <a:noFill/>
                    </a:lnB>
                    <a:solidFill>
                      <a:srgbClr val="F88B8D"/>
                    </a:solidFill>
                  </a:tcPr>
                </a:tc>
                <a:extLst>
                  <a:ext uri="{0D108BD9-81ED-4DB2-BD59-A6C34878D82A}">
                    <a16:rowId xmlns:a16="http://schemas.microsoft.com/office/drawing/2014/main" val="1289535260"/>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simple</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7094</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0.06%</a:t>
                      </a:r>
                    </a:p>
                  </a:txBody>
                  <a:tcPr marL="9525" marR="9525" marT="9525" marB="0" anchor="ctr">
                    <a:lnL>
                      <a:noFill/>
                    </a:lnL>
                    <a:lnR>
                      <a:noFill/>
                    </a:lnR>
                    <a:lnT>
                      <a:noFill/>
                    </a:lnT>
                    <a:lnB>
                      <a:noFill/>
                    </a:lnB>
                    <a:solidFill>
                      <a:srgbClr val="F86B6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12.62%</a:t>
                      </a:r>
                    </a:p>
                  </a:txBody>
                  <a:tcPr marL="9525" marR="9525" marT="9525" marB="0" anchor="ctr">
                    <a:lnL>
                      <a:noFill/>
                    </a:lnL>
                    <a:lnR>
                      <a:noFill/>
                    </a:lnR>
                    <a:lnT>
                      <a:noFill/>
                    </a:lnT>
                    <a:lnB>
                      <a:noFill/>
                    </a:lnB>
                    <a:solidFill>
                      <a:srgbClr val="EDF6F2"/>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86.75%</a:t>
                      </a:r>
                    </a:p>
                  </a:txBody>
                  <a:tcPr marL="9525" marR="9525" marT="9525" marB="0" anchor="ctr">
                    <a:lnL>
                      <a:noFill/>
                    </a:lnL>
                    <a:lnR>
                      <a:noFill/>
                    </a:lnR>
                    <a:lnT>
                      <a:noFill/>
                    </a:lnT>
                    <a:lnB>
                      <a:noFill/>
                    </a:lnB>
                    <a:solidFill>
                      <a:srgbClr val="78C78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0.63%</a:t>
                      </a:r>
                    </a:p>
                  </a:txBody>
                  <a:tcPr marL="9525" marR="9525" marT="9525" marB="0" anchor="ctr">
                    <a:lnL>
                      <a:noFill/>
                    </a:lnL>
                    <a:lnR>
                      <a:noFill/>
                    </a:lnR>
                    <a:lnT>
                      <a:noFill/>
                    </a:lnT>
                    <a:lnB>
                      <a:noFill/>
                    </a:lnB>
                    <a:solidFill>
                      <a:srgbClr val="F88789"/>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8.73%</a:t>
                      </a:r>
                    </a:p>
                  </a:txBody>
                  <a:tcPr marL="9525" marR="9525" marT="9525" marB="0" anchor="ctr">
                    <a:lnL>
                      <a:noFill/>
                    </a:lnL>
                    <a:lnR>
                      <a:noFill/>
                    </a:lnR>
                    <a:lnT>
                      <a:noFill/>
                    </a:lnT>
                    <a:lnB>
                      <a:noFill/>
                    </a:lnB>
                    <a:solidFill>
                      <a:srgbClr val="F3F9F8"/>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7.56%</a:t>
                      </a:r>
                    </a:p>
                  </a:txBody>
                  <a:tcPr marL="9525" marR="9525" marT="9525" marB="0" anchor="ctr">
                    <a:lnL>
                      <a:noFill/>
                    </a:lnL>
                    <a:lnR>
                      <a:noFill/>
                    </a:lnR>
                    <a:lnT>
                      <a:noFill/>
                    </a:lnT>
                    <a:lnB>
                      <a:noFill/>
                    </a:lnB>
                    <a:solidFill>
                      <a:srgbClr val="F5FAF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0.13%</a:t>
                      </a:r>
                    </a:p>
                  </a:txBody>
                  <a:tcPr marL="9525" marR="9525" marT="9525" marB="0" anchor="ctr">
                    <a:lnL>
                      <a:noFill/>
                    </a:lnL>
                    <a:lnR>
                      <a:noFill/>
                    </a:lnR>
                    <a:lnT>
                      <a:noFill/>
                    </a:lnT>
                    <a:lnB>
                      <a:noFill/>
                    </a:lnB>
                    <a:solidFill>
                      <a:srgbClr val="F86F71"/>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0.82%</a:t>
                      </a:r>
                    </a:p>
                  </a:txBody>
                  <a:tcPr marL="9525" marR="9525" marT="9525" marB="0" anchor="ctr">
                    <a:lnL>
                      <a:noFill/>
                    </a:lnL>
                    <a:lnR>
                      <a:noFill/>
                    </a:lnR>
                    <a:lnT>
                      <a:noFill/>
                    </a:lnT>
                    <a:lnB>
                      <a:noFill/>
                    </a:lnB>
                    <a:solidFill>
                      <a:srgbClr val="F9909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85.49%</a:t>
                      </a:r>
                    </a:p>
                  </a:txBody>
                  <a:tcPr marL="9525" marR="9525" marT="9525" marB="0" anchor="ctr">
                    <a:lnL>
                      <a:noFill/>
                    </a:lnL>
                    <a:lnR>
                      <a:noFill/>
                    </a:lnR>
                    <a:lnT>
                      <a:noFill/>
                    </a:lnT>
                    <a:lnB>
                      <a:noFill/>
                    </a:lnB>
                    <a:solidFill>
                      <a:srgbClr val="7AC88F"/>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0.49%</a:t>
                      </a:r>
                    </a:p>
                  </a:txBody>
                  <a:tcPr marL="9525" marR="9525" marT="9525" marB="0" anchor="ctr">
                    <a:lnL>
                      <a:noFill/>
                    </a:lnL>
                    <a:lnR>
                      <a:noFill/>
                    </a:lnR>
                    <a:lnT>
                      <a:noFill/>
                    </a:lnT>
                    <a:lnB>
                      <a:noFill/>
                    </a:lnB>
                    <a:solidFill>
                      <a:srgbClr val="F88083"/>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1.04%</a:t>
                      </a:r>
                    </a:p>
                  </a:txBody>
                  <a:tcPr marL="9525" marR="9525" marT="9525" marB="0" anchor="ctr">
                    <a:lnL>
                      <a:noFill/>
                    </a:lnL>
                    <a:lnR>
                      <a:noFill/>
                    </a:lnR>
                    <a:lnT>
                      <a:noFill/>
                    </a:lnT>
                    <a:lnB>
                      <a:noFill/>
                    </a:lnB>
                    <a:solidFill>
                      <a:srgbClr val="F99B9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0.11%</a:t>
                      </a:r>
                    </a:p>
                  </a:txBody>
                  <a:tcPr marL="9525" marR="9525" marT="9525" marB="0" anchor="ctr">
                    <a:lnL>
                      <a:noFill/>
                    </a:lnL>
                    <a:lnR>
                      <a:noFill/>
                    </a:lnR>
                    <a:lnT>
                      <a:noFill/>
                    </a:lnT>
                    <a:lnB>
                      <a:noFill/>
                    </a:lnB>
                    <a:solidFill>
                      <a:srgbClr val="F86E70"/>
                    </a:solidFill>
                  </a:tcPr>
                </a:tc>
                <a:extLst>
                  <a:ext uri="{0D108BD9-81ED-4DB2-BD59-A6C34878D82A}">
                    <a16:rowId xmlns:a16="http://schemas.microsoft.com/office/drawing/2014/main" val="4049741190"/>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nature</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3712</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3.02%</a:t>
                      </a:r>
                    </a:p>
                  </a:txBody>
                  <a:tcPr marL="9525" marR="9525" marT="9525" marB="0" anchor="ctr">
                    <a:lnL>
                      <a:noFill/>
                    </a:lnL>
                    <a:lnR>
                      <a:noFill/>
                    </a:lnR>
                    <a:lnT>
                      <a:noFill/>
                    </a:lnT>
                    <a:lnB>
                      <a:noFill/>
                    </a:lnB>
                    <a:solidFill>
                      <a:srgbClr val="FCFCFF"/>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88.69%</a:t>
                      </a:r>
                    </a:p>
                  </a:txBody>
                  <a:tcPr marL="9525" marR="9525" marT="9525" marB="0" anchor="ctr">
                    <a:lnL>
                      <a:noFill/>
                    </a:lnL>
                    <a:lnR>
                      <a:noFill/>
                    </a:lnR>
                    <a:lnT>
                      <a:noFill/>
                    </a:lnT>
                    <a:lnB>
                      <a:noFill/>
                    </a:lnB>
                    <a:solidFill>
                      <a:srgbClr val="75C68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0.78%</a:t>
                      </a:r>
                    </a:p>
                  </a:txBody>
                  <a:tcPr marL="9525" marR="9525" marT="9525" marB="0" anchor="ctr">
                    <a:lnL>
                      <a:noFill/>
                    </a:lnL>
                    <a:lnR>
                      <a:noFill/>
                    </a:lnR>
                    <a:lnT>
                      <a:noFill/>
                    </a:lnT>
                    <a:lnB>
                      <a:noFill/>
                    </a:lnB>
                    <a:solidFill>
                      <a:srgbClr val="F98E91"/>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34.51%</a:t>
                      </a:r>
                    </a:p>
                  </a:txBody>
                  <a:tcPr marL="9525" marR="9525" marT="9525" marB="0" anchor="ctr">
                    <a:lnL>
                      <a:noFill/>
                    </a:lnL>
                    <a:lnR>
                      <a:noFill/>
                    </a:lnR>
                    <a:lnT>
                      <a:noFill/>
                    </a:lnT>
                    <a:lnB>
                      <a:noFill/>
                    </a:lnB>
                    <a:solidFill>
                      <a:srgbClr val="CBE8D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12.07%</a:t>
                      </a:r>
                    </a:p>
                  </a:txBody>
                  <a:tcPr marL="9525" marR="9525" marT="9525" marB="0" anchor="ctr">
                    <a:lnL>
                      <a:noFill/>
                    </a:lnL>
                    <a:lnR>
                      <a:noFill/>
                    </a:lnR>
                    <a:lnT>
                      <a:noFill/>
                    </a:lnT>
                    <a:lnB>
                      <a:noFill/>
                    </a:lnB>
                    <a:solidFill>
                      <a:srgbClr val="EEF7F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0.03%</a:t>
                      </a:r>
                    </a:p>
                  </a:txBody>
                  <a:tcPr marL="9525" marR="9525" marT="9525" marB="0" anchor="ctr">
                    <a:lnL>
                      <a:noFill/>
                    </a:lnL>
                    <a:lnR>
                      <a:noFill/>
                    </a:lnR>
                    <a:lnT>
                      <a:noFill/>
                    </a:lnT>
                    <a:lnB>
                      <a:noFill/>
                    </a:lnB>
                    <a:solidFill>
                      <a:srgbClr val="F86A6C"/>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0.86%</a:t>
                      </a:r>
                    </a:p>
                  </a:txBody>
                  <a:tcPr marL="9525" marR="9525" marT="9525" marB="0" anchor="ctr">
                    <a:lnL>
                      <a:noFill/>
                    </a:lnL>
                    <a:lnR>
                      <a:noFill/>
                    </a:lnR>
                    <a:lnT>
                      <a:noFill/>
                    </a:lnT>
                    <a:lnB>
                      <a:noFill/>
                    </a:lnB>
                    <a:solidFill>
                      <a:srgbClr val="F9929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96.63%</a:t>
                      </a:r>
                    </a:p>
                  </a:txBody>
                  <a:tcPr marL="9525" marR="9525" marT="9525" marB="0" anchor="ctr">
                    <a:lnL>
                      <a:noFill/>
                    </a:lnL>
                    <a:lnR>
                      <a:noFill/>
                    </a:lnR>
                    <a:lnT>
                      <a:noFill/>
                    </a:lnT>
                    <a:lnB>
                      <a:noFill/>
                    </a:lnB>
                    <a:solidFill>
                      <a:srgbClr val="69C180"/>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0.94%</a:t>
                      </a:r>
                    </a:p>
                  </a:txBody>
                  <a:tcPr marL="9525" marR="9525" marT="9525" marB="0" anchor="ctr">
                    <a:lnL>
                      <a:noFill/>
                    </a:lnL>
                    <a:lnR>
                      <a:noFill/>
                    </a:lnR>
                    <a:lnT>
                      <a:noFill/>
                    </a:lnT>
                    <a:lnB>
                      <a:noFill/>
                    </a:lnB>
                    <a:solidFill>
                      <a:srgbClr val="F99699"/>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0.62%</a:t>
                      </a:r>
                    </a:p>
                  </a:txBody>
                  <a:tcPr marL="9525" marR="9525" marT="9525" marB="0" anchor="ctr">
                    <a:lnL>
                      <a:noFill/>
                    </a:lnL>
                    <a:lnR>
                      <a:noFill/>
                    </a:lnR>
                    <a:lnT>
                      <a:noFill/>
                    </a:lnT>
                    <a:lnB>
                      <a:noFill/>
                    </a:lnB>
                    <a:solidFill>
                      <a:srgbClr val="F8878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5.04%</a:t>
                      </a:r>
                    </a:p>
                  </a:txBody>
                  <a:tcPr marL="9525" marR="9525" marT="9525" marB="0" anchor="ctr">
                    <a:lnL>
                      <a:noFill/>
                    </a:lnL>
                    <a:lnR>
                      <a:noFill/>
                    </a:lnR>
                    <a:lnT>
                      <a:noFill/>
                    </a:lnT>
                    <a:lnB>
                      <a:noFill/>
                    </a:lnB>
                    <a:solidFill>
                      <a:srgbClr val="F9FBFD"/>
                    </a:solidFill>
                  </a:tcPr>
                </a:tc>
                <a:extLst>
                  <a:ext uri="{0D108BD9-81ED-4DB2-BD59-A6C34878D82A}">
                    <a16:rowId xmlns:a16="http://schemas.microsoft.com/office/drawing/2014/main" val="3905565917"/>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street</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1249</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1.68%</a:t>
                      </a:r>
                    </a:p>
                  </a:txBody>
                  <a:tcPr marL="9525" marR="9525" marT="9525" marB="0" anchor="ctr">
                    <a:lnL>
                      <a:noFill/>
                    </a:lnL>
                    <a:lnR>
                      <a:noFill/>
                    </a:lnR>
                    <a:lnT>
                      <a:noFill/>
                    </a:lnT>
                    <a:lnB>
                      <a:noFill/>
                    </a:lnB>
                    <a:solidFill>
                      <a:srgbClr val="FABABD"/>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96.48%</a:t>
                      </a:r>
                    </a:p>
                  </a:txBody>
                  <a:tcPr marL="9525" marR="9525" marT="9525" marB="0" anchor="ctr">
                    <a:lnL>
                      <a:noFill/>
                    </a:lnL>
                    <a:lnR>
                      <a:noFill/>
                    </a:lnR>
                    <a:lnT>
                      <a:noFill/>
                    </a:lnT>
                    <a:lnB>
                      <a:noFill/>
                    </a:lnB>
                    <a:solidFill>
                      <a:srgbClr val="69C180"/>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0.56%</a:t>
                      </a:r>
                    </a:p>
                  </a:txBody>
                  <a:tcPr marL="9525" marR="9525" marT="9525" marB="0" anchor="ctr">
                    <a:lnL>
                      <a:noFill/>
                    </a:lnL>
                    <a:lnR>
                      <a:noFill/>
                    </a:lnR>
                    <a:lnT>
                      <a:noFill/>
                    </a:lnT>
                    <a:lnB>
                      <a:noFill/>
                    </a:lnB>
                    <a:solidFill>
                      <a:srgbClr val="F88486"/>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0.08%</a:t>
                      </a:r>
                    </a:p>
                  </a:txBody>
                  <a:tcPr marL="9525" marR="9525" marT="9525" marB="0" anchor="ctr">
                    <a:lnL>
                      <a:noFill/>
                    </a:lnL>
                    <a:lnR>
                      <a:noFill/>
                    </a:lnR>
                    <a:lnT>
                      <a:noFill/>
                    </a:lnT>
                    <a:lnB>
                      <a:noFill/>
                    </a:lnB>
                    <a:solidFill>
                      <a:srgbClr val="F86C6E"/>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10.57%</a:t>
                      </a:r>
                    </a:p>
                  </a:txBody>
                  <a:tcPr marL="9525" marR="9525" marT="9525" marB="0" anchor="ctr">
                    <a:lnL>
                      <a:noFill/>
                    </a:lnL>
                    <a:lnR>
                      <a:noFill/>
                    </a:lnR>
                    <a:lnT>
                      <a:noFill/>
                    </a:lnT>
                    <a:lnB>
                      <a:noFill/>
                    </a:lnB>
                    <a:solidFill>
                      <a:srgbClr val="F1F8F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12.25%</a:t>
                      </a:r>
                    </a:p>
                  </a:txBody>
                  <a:tcPr marL="9525" marR="9525" marT="9525" marB="0" anchor="ctr">
                    <a:lnL>
                      <a:noFill/>
                    </a:lnL>
                    <a:lnR>
                      <a:noFill/>
                    </a:lnR>
                    <a:lnT>
                      <a:noFill/>
                    </a:lnT>
                    <a:lnB>
                      <a:noFill/>
                    </a:lnB>
                    <a:solidFill>
                      <a:srgbClr val="EEF7F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4.16%</a:t>
                      </a:r>
                    </a:p>
                  </a:txBody>
                  <a:tcPr marL="9525" marR="9525" marT="9525" marB="0" anchor="ctr">
                    <a:lnL>
                      <a:noFill/>
                    </a:lnL>
                    <a:lnR>
                      <a:noFill/>
                    </a:lnR>
                    <a:lnT>
                      <a:noFill/>
                    </a:lnT>
                    <a:lnB>
                      <a:noFill/>
                    </a:lnB>
                    <a:solidFill>
                      <a:srgbClr val="FBFCFE"/>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12.49%</a:t>
                      </a:r>
                    </a:p>
                  </a:txBody>
                  <a:tcPr marL="9525" marR="9525" marT="9525" marB="0" anchor="ctr">
                    <a:lnL>
                      <a:noFill/>
                    </a:lnL>
                    <a:lnR>
                      <a:noFill/>
                    </a:lnR>
                    <a:lnT>
                      <a:noFill/>
                    </a:lnT>
                    <a:lnB>
                      <a:noFill/>
                    </a:lnB>
                    <a:solidFill>
                      <a:srgbClr val="EEF6F3"/>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0.56%</a:t>
                      </a:r>
                    </a:p>
                  </a:txBody>
                  <a:tcPr marL="9525" marR="9525" marT="9525" marB="0" anchor="ctr">
                    <a:lnL>
                      <a:noFill/>
                    </a:lnL>
                    <a:lnR>
                      <a:noFill/>
                    </a:lnR>
                    <a:lnT>
                      <a:noFill/>
                    </a:lnT>
                    <a:lnB>
                      <a:noFill/>
                    </a:lnB>
                    <a:solidFill>
                      <a:srgbClr val="F88486"/>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5.92%</a:t>
                      </a:r>
                    </a:p>
                  </a:txBody>
                  <a:tcPr marL="9525" marR="9525" marT="9525" marB="0" anchor="ctr">
                    <a:lnL>
                      <a:noFill/>
                    </a:lnL>
                    <a:lnR>
                      <a:noFill/>
                    </a:lnR>
                    <a:lnT>
                      <a:noFill/>
                    </a:lnT>
                    <a:lnB>
                      <a:noFill/>
                    </a:lnB>
                    <a:solidFill>
                      <a:srgbClr val="F8FBFC"/>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1.84%</a:t>
                      </a:r>
                    </a:p>
                  </a:txBody>
                  <a:tcPr marL="9525" marR="9525" marT="9525" marB="0" anchor="ctr">
                    <a:lnL>
                      <a:noFill/>
                    </a:lnL>
                    <a:lnR>
                      <a:noFill/>
                    </a:lnR>
                    <a:lnT>
                      <a:noFill/>
                    </a:lnT>
                    <a:lnB>
                      <a:noFill/>
                    </a:lnB>
                    <a:solidFill>
                      <a:srgbClr val="FAC2C5"/>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0.08%</a:t>
                      </a:r>
                    </a:p>
                  </a:txBody>
                  <a:tcPr marL="9525" marR="9525" marT="9525" marB="0" anchor="ctr">
                    <a:lnL>
                      <a:noFill/>
                    </a:lnL>
                    <a:lnR>
                      <a:noFill/>
                    </a:lnR>
                    <a:lnT>
                      <a:noFill/>
                    </a:lnT>
                    <a:lnB>
                      <a:noFill/>
                    </a:lnB>
                    <a:solidFill>
                      <a:srgbClr val="F86C6E"/>
                    </a:solidFill>
                  </a:tcPr>
                </a:tc>
                <a:extLst>
                  <a:ext uri="{0D108BD9-81ED-4DB2-BD59-A6C34878D82A}">
                    <a16:rowId xmlns:a16="http://schemas.microsoft.com/office/drawing/2014/main" val="3749299976"/>
                  </a:ext>
                </a:extLst>
              </a:tr>
              <a:tr h="462915">
                <a:tc>
                  <a:txBody>
                    <a:bodyPr/>
                    <a:lstStyle/>
                    <a:p>
                      <a:pPr algn="ctr" fontAlgn="ctr"/>
                      <a:r>
                        <a:rPr lang="en-US" sz="1400" b="1" i="0" u="none" strike="noStrike" dirty="0">
                          <a:solidFill>
                            <a:srgbClr val="000000"/>
                          </a:solidFill>
                          <a:effectLst/>
                          <a:latin typeface="等线" panose="02010600030101010101" pitchFamily="2" charset="-122"/>
                          <a:ea typeface="等线" panose="02010600030101010101" pitchFamily="2" charset="-122"/>
                        </a:rPr>
                        <a:t>nation</a:t>
                      </a:r>
                    </a:p>
                  </a:txBody>
                  <a:tcPr marL="9525" marR="9525" marT="9525" marB="0" anchor="ctr">
                    <a:lnL>
                      <a:noFill/>
                    </a:lnL>
                    <a:lnR>
                      <a:noFill/>
                    </a:lnR>
                    <a:lnT>
                      <a:noFill/>
                    </a:lnT>
                    <a:lnB>
                      <a:noFill/>
                    </a:lnB>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361</a:t>
                      </a:r>
                    </a:p>
                  </a:txBody>
                  <a:tcPr marL="9525" marR="9525" marT="9525" marB="0" anchor="ctr">
                    <a:lnL>
                      <a:noFill/>
                    </a:lnL>
                    <a:lnR>
                      <a:noFill/>
                    </a:lnR>
                    <a:lnT>
                      <a:noFill/>
                    </a:lnT>
                    <a:lnB>
                      <a:noFill/>
                    </a:lnB>
                    <a:solidFill>
                      <a:srgbClr val="D9D9D9"/>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2.77%</a:t>
                      </a:r>
                    </a:p>
                  </a:txBody>
                  <a:tcPr marL="9525" marR="9525" marT="9525" marB="0" anchor="ctr">
                    <a:lnL>
                      <a:noFill/>
                    </a:lnL>
                    <a:lnR>
                      <a:noFill/>
                    </a:lnR>
                    <a:lnT>
                      <a:noFill/>
                    </a:lnT>
                    <a:lnB>
                      <a:noFill/>
                    </a:lnB>
                    <a:solidFill>
                      <a:srgbClr val="FBEFF2"/>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68.70%</a:t>
                      </a:r>
                    </a:p>
                  </a:txBody>
                  <a:tcPr marL="9525" marR="9525" marT="9525" marB="0" anchor="ctr">
                    <a:lnL>
                      <a:noFill/>
                    </a:lnL>
                    <a:lnR>
                      <a:noFill/>
                    </a:lnR>
                    <a:lnT>
                      <a:noFill/>
                    </a:lnT>
                    <a:lnB>
                      <a:noFill/>
                    </a:lnB>
                    <a:solidFill>
                      <a:srgbClr val="95D3A6"/>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ctr"/>
                      <a:r>
                        <a:rPr lang="en-US" altLang="zh-CN" sz="1400" b="1" i="0" u="none" strike="noStrike">
                          <a:solidFill>
                            <a:srgbClr val="000000"/>
                          </a:solidFill>
                          <a:effectLst/>
                          <a:latin typeface="等线" panose="02010600030101010101" pitchFamily="2" charset="-122"/>
                          <a:ea typeface="等线" panose="02010600030101010101" pitchFamily="2" charset="-122"/>
                        </a:rPr>
                        <a:t>10.80%</a:t>
                      </a:r>
                    </a:p>
                  </a:txBody>
                  <a:tcPr marL="9525" marR="9525" marT="9525" marB="0" anchor="ctr">
                    <a:lnL>
                      <a:noFill/>
                    </a:lnL>
                    <a:lnR>
                      <a:noFill/>
                    </a:lnR>
                    <a:lnT>
                      <a:noFill/>
                    </a:lnT>
                    <a:lnB>
                      <a:noFill/>
                    </a:lnB>
                    <a:solidFill>
                      <a:srgbClr val="F0F8F5"/>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1.11%</a:t>
                      </a:r>
                    </a:p>
                  </a:txBody>
                  <a:tcPr marL="9525" marR="9525" marT="9525" marB="0" anchor="ctr">
                    <a:lnL>
                      <a:noFill/>
                    </a:lnL>
                    <a:lnR>
                      <a:noFill/>
                    </a:lnR>
                    <a:lnT>
                      <a:noFill/>
                    </a:lnT>
                    <a:lnB>
                      <a:noFill/>
                    </a:lnB>
                    <a:solidFill>
                      <a:srgbClr val="F99FA1"/>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a:t>
                      </a:r>
                    </a:p>
                  </a:txBody>
                  <a:tcPr marL="9525" marR="9525" marT="9525" marB="0" anchor="ctr">
                    <a:lnL>
                      <a:noFill/>
                    </a:lnL>
                    <a:lnR>
                      <a:noFill/>
                    </a:lnR>
                    <a:lnT>
                      <a:noFill/>
                    </a:lnT>
                    <a:lnB>
                      <a:noFill/>
                    </a:lnB>
                    <a:solidFill>
                      <a:srgbClr val="F8696B"/>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0.28%</a:t>
                      </a:r>
                    </a:p>
                  </a:txBody>
                  <a:tcPr marL="9525" marR="9525" marT="9525" marB="0" anchor="ctr">
                    <a:lnL>
                      <a:noFill/>
                    </a:lnL>
                    <a:lnR>
                      <a:noFill/>
                    </a:lnR>
                    <a:lnT>
                      <a:noFill/>
                    </a:lnT>
                    <a:lnB>
                      <a:noFill/>
                    </a:lnB>
                    <a:solidFill>
                      <a:srgbClr val="F87678"/>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95.57%</a:t>
                      </a:r>
                    </a:p>
                  </a:txBody>
                  <a:tcPr marL="9525" marR="9525" marT="9525" marB="0" anchor="ctr">
                    <a:lnL>
                      <a:noFill/>
                    </a:lnL>
                    <a:lnR>
                      <a:noFill/>
                    </a:lnR>
                    <a:lnT>
                      <a:noFill/>
                    </a:lnT>
                    <a:lnB>
                      <a:noFill/>
                    </a:lnB>
                    <a:solidFill>
                      <a:srgbClr val="6AC182"/>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2.22%</a:t>
                      </a:r>
                    </a:p>
                  </a:txBody>
                  <a:tcPr marL="9525" marR="9525" marT="9525" marB="0" anchor="ctr">
                    <a:lnL>
                      <a:noFill/>
                    </a:lnL>
                    <a:lnR>
                      <a:noFill/>
                    </a:lnR>
                    <a:lnT>
                      <a:noFill/>
                    </a:lnT>
                    <a:lnB>
                      <a:noFill/>
                    </a:lnB>
                    <a:solidFill>
                      <a:srgbClr val="FAD5D7"/>
                    </a:solidFill>
                  </a:tcPr>
                </a:tc>
                <a:tc>
                  <a:txBody>
                    <a:bodyPr/>
                    <a:lstStyle/>
                    <a:p>
                      <a:pPr algn="ctr" fontAlgn="b"/>
                      <a:r>
                        <a:rPr lang="en-US" altLang="zh-CN" sz="1400" b="1" i="0" u="none" strike="noStrike">
                          <a:solidFill>
                            <a:srgbClr val="000000"/>
                          </a:solidFill>
                          <a:effectLst/>
                          <a:latin typeface="等线" panose="02010600030101010101" pitchFamily="2" charset="-122"/>
                          <a:ea typeface="等线" panose="02010600030101010101" pitchFamily="2" charset="-122"/>
                        </a:rPr>
                        <a:t>51.80%</a:t>
                      </a:r>
                    </a:p>
                  </a:txBody>
                  <a:tcPr marL="9525" marR="9525" marT="9525" marB="0" anchor="ctr">
                    <a:lnL>
                      <a:noFill/>
                    </a:lnL>
                    <a:lnR>
                      <a:noFill/>
                    </a:lnR>
                    <a:lnT>
                      <a:noFill/>
                    </a:lnT>
                    <a:lnB>
                      <a:noFill/>
                    </a:lnB>
                    <a:solidFill>
                      <a:srgbClr val="B0DDBD"/>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0.28%</a:t>
                      </a:r>
                    </a:p>
                  </a:txBody>
                  <a:tcPr marL="9525" marR="9525" marT="9525" marB="0" anchor="ctr">
                    <a:lnL>
                      <a:noFill/>
                    </a:lnL>
                    <a:lnR>
                      <a:noFill/>
                    </a:lnR>
                    <a:lnT>
                      <a:noFill/>
                    </a:lnT>
                    <a:lnB>
                      <a:noFill/>
                    </a:lnB>
                    <a:solidFill>
                      <a:srgbClr val="F87678"/>
                    </a:solidFill>
                  </a:tcPr>
                </a:tc>
                <a:tc>
                  <a:txBody>
                    <a:bodyPr/>
                    <a:lstStyle/>
                    <a:p>
                      <a:pPr algn="ctr" fontAlgn="b"/>
                      <a:r>
                        <a:rPr lang="en-US" altLang="zh-CN" sz="1400" b="1" i="0" u="none" strike="noStrike" dirty="0">
                          <a:solidFill>
                            <a:srgbClr val="000000"/>
                          </a:solidFill>
                          <a:effectLst/>
                          <a:latin typeface="等线" panose="02010600030101010101" pitchFamily="2" charset="-122"/>
                          <a:ea typeface="等线" panose="02010600030101010101" pitchFamily="2" charset="-122"/>
                        </a:rPr>
                        <a:t>100%</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1603945828"/>
                  </a:ext>
                </a:extLst>
              </a:tr>
            </a:tbl>
          </a:graphicData>
        </a:graphic>
      </p:graphicFrame>
    </p:spTree>
    <p:extLst>
      <p:ext uri="{BB962C8B-B14F-4D97-AF65-F5344CB8AC3E}">
        <p14:creationId xmlns:p14="http://schemas.microsoft.com/office/powerpoint/2010/main" val="32817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a:cs typeface="+mn-ea"/>
              <a:sym typeface="+mn-lt"/>
            </a:endParaRPr>
          </a:p>
        </p:txBody>
      </p:sp>
      <p:sp>
        <p:nvSpPr>
          <p:cNvPr id="2" name="文本框 1">
            <a:extLst>
              <a:ext uri="{FF2B5EF4-FFF2-40B4-BE49-F238E27FC236}">
                <a16:creationId xmlns:a16="http://schemas.microsoft.com/office/drawing/2014/main" id="{DBD3BB23-FEA7-4CD0-B6B7-CECC95599B09}"/>
              </a:ext>
            </a:extLst>
          </p:cNvPr>
          <p:cNvSpPr txBox="1"/>
          <p:nvPr/>
        </p:nvSpPr>
        <p:spPr>
          <a:xfrm>
            <a:off x="1116958" y="1112246"/>
            <a:ext cx="3240742" cy="369332"/>
          </a:xfrm>
          <a:prstGeom prst="rect">
            <a:avLst/>
          </a:prstGeom>
          <a:noFill/>
        </p:spPr>
        <p:txBody>
          <a:bodyPr wrap="square" rtlCol="0">
            <a:spAutoFit/>
          </a:bodyPr>
          <a:lstStyle/>
          <a:p>
            <a:r>
              <a:rPr lang="zh-CN" altLang="en-US" b="1" dirty="0">
                <a:solidFill>
                  <a:schemeClr val="tx1">
                    <a:lumMod val="75000"/>
                    <a:lumOff val="25000"/>
                  </a:schemeClr>
                </a:solidFill>
                <a:latin typeface="+mn-ea"/>
              </a:rPr>
              <a:t>模型融合增加了计算量</a:t>
            </a:r>
          </a:p>
        </p:txBody>
      </p:sp>
      <p:sp>
        <p:nvSpPr>
          <p:cNvPr id="4" name="文本框 3">
            <a:extLst>
              <a:ext uri="{FF2B5EF4-FFF2-40B4-BE49-F238E27FC236}">
                <a16:creationId xmlns:a16="http://schemas.microsoft.com/office/drawing/2014/main" id="{46292A42-1C72-48EA-8385-9CB6523E4EB3}"/>
              </a:ext>
            </a:extLst>
          </p:cNvPr>
          <p:cNvSpPr txBox="1"/>
          <p:nvPr/>
        </p:nvSpPr>
        <p:spPr>
          <a:xfrm>
            <a:off x="1371599" y="3039845"/>
            <a:ext cx="9448801" cy="707886"/>
          </a:xfrm>
          <a:prstGeom prst="rect">
            <a:avLst/>
          </a:prstGeom>
          <a:noFill/>
        </p:spPr>
        <p:txBody>
          <a:bodyPr wrap="square" rtlCol="0">
            <a:spAutoFit/>
          </a:bodyPr>
          <a:lstStyle/>
          <a:p>
            <a:r>
              <a:rPr lang="zh-CN" altLang="en-US" sz="2000" dirty="0"/>
              <a:t>模型融合提高性能的同时会大大增加整体的计算量，在实际情景中需要在性能的提升和增加的成本之间进行权衡</a:t>
            </a:r>
          </a:p>
        </p:txBody>
      </p:sp>
    </p:spTree>
    <p:extLst>
      <p:ext uri="{BB962C8B-B14F-4D97-AF65-F5344CB8AC3E}">
        <p14:creationId xmlns:p14="http://schemas.microsoft.com/office/powerpoint/2010/main" val="152807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sp>
        <p:nvSpPr>
          <p:cNvPr id="11" name="矩形 10"/>
          <p:cNvSpPr/>
          <p:nvPr/>
        </p:nvSpPr>
        <p:spPr>
          <a:xfrm>
            <a:off x="618143" y="4025062"/>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7615" y="1"/>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gency FB" panose="020F0502020204030204"/>
              <a:ea typeface="微软雅黑"/>
              <a:cs typeface="+mn-ea"/>
              <a:sym typeface="+mn-lt"/>
            </a:endParaRPr>
          </a:p>
        </p:txBody>
      </p:sp>
      <p:sp>
        <p:nvSpPr>
          <p:cNvPr id="20" name="矩形 19">
            <a:extLst>
              <a:ext uri="{FF2B5EF4-FFF2-40B4-BE49-F238E27FC236}">
                <a16:creationId xmlns:a16="http://schemas.microsoft.com/office/drawing/2014/main" id="{1431A0B2-DD05-4002-9EDA-2AD07279B851}"/>
              </a:ext>
            </a:extLst>
          </p:cNvPr>
          <p:cNvSpPr/>
          <p:nvPr/>
        </p:nvSpPr>
        <p:spPr>
          <a:xfrm>
            <a:off x="4456568" y="2656015"/>
            <a:ext cx="3278864"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b="1" spc="300" dirty="0">
                <a:solidFill>
                  <a:srgbClr val="F2A346"/>
                </a:solidFill>
                <a:latin typeface="Agency FB" panose="020F0502020204030204"/>
                <a:ea typeface="微软雅黑"/>
                <a:cs typeface="+mn-ea"/>
                <a:sym typeface="+mn-lt"/>
              </a:rPr>
              <a:t>The End</a:t>
            </a:r>
            <a:endParaRPr kumimoji="0" lang="zh-CN" altLang="en-US" sz="6600" b="1" i="0" u="none" strike="noStrike" kern="1200" cap="none" spc="0" normalizeH="0" baseline="0" noProof="0" dirty="0">
              <a:ln>
                <a:noFill/>
              </a:ln>
              <a:solidFill>
                <a:schemeClr val="tx1">
                  <a:lumMod val="65000"/>
                  <a:lumOff val="35000"/>
                </a:schemeClr>
              </a:solidFill>
              <a:effectLst/>
              <a:uLnTx/>
              <a:uFillTx/>
              <a:latin typeface="Agency FB" panose="020F0502020204030204"/>
              <a:ea typeface="微软雅黑"/>
              <a:cs typeface="+mn-ea"/>
              <a:sym typeface="+mn-lt"/>
            </a:endParaRPr>
          </a:p>
        </p:txBody>
      </p:sp>
      <p:sp>
        <p:nvSpPr>
          <p:cNvPr id="2" name="文本框 1">
            <a:extLst>
              <a:ext uri="{FF2B5EF4-FFF2-40B4-BE49-F238E27FC236}">
                <a16:creationId xmlns:a16="http://schemas.microsoft.com/office/drawing/2014/main" id="{58E5CC54-AE19-4FE8-A7FB-7B5862F314E9}"/>
              </a:ext>
            </a:extLst>
          </p:cNvPr>
          <p:cNvSpPr txBox="1"/>
          <p:nvPr/>
        </p:nvSpPr>
        <p:spPr>
          <a:xfrm>
            <a:off x="4146731" y="3898482"/>
            <a:ext cx="3898538" cy="923330"/>
          </a:xfrm>
          <a:prstGeom prst="rect">
            <a:avLst/>
          </a:prstGeom>
          <a:noFill/>
        </p:spPr>
        <p:txBody>
          <a:bodyPr wrap="square" rtlCol="0">
            <a:spAutoFit/>
          </a:bodyPr>
          <a:lstStyle/>
          <a:p>
            <a:pPr algn="ctr"/>
            <a:r>
              <a:rPr lang="en-US" altLang="zh-CN" sz="5400" b="1" dirty="0">
                <a:solidFill>
                  <a:schemeClr val="tx1">
                    <a:lumMod val="50000"/>
                    <a:lumOff val="50000"/>
                  </a:schemeClr>
                </a:solidFill>
              </a:rPr>
              <a:t>Thank You</a:t>
            </a:r>
            <a:endParaRPr lang="zh-CN" altLang="en-US" sz="5400" b="1" dirty="0">
              <a:solidFill>
                <a:schemeClr val="tx1">
                  <a:lumMod val="50000"/>
                  <a:lumOff val="50000"/>
                </a:schemeClr>
              </a:solidFill>
            </a:endParaRPr>
          </a:p>
        </p:txBody>
      </p:sp>
    </p:spTree>
    <p:extLst>
      <p:ext uri="{BB962C8B-B14F-4D97-AF65-F5344CB8AC3E}">
        <p14:creationId xmlns:p14="http://schemas.microsoft.com/office/powerpoint/2010/main" val="393819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50" presetClass="entr" presetSubtype="0" decel="100000" fill="hold" grpId="0" nodeType="afterEffect">
                                  <p:stCondLst>
                                    <p:cond delay="0"/>
                                  </p:stCondLst>
                                  <p:iterate type="lt">
                                    <p:tmPct val="10000"/>
                                  </p:iterate>
                                  <p:childTnLst>
                                    <p:set>
                                      <p:cBhvr>
                                        <p:cTn id="15" dur="1" fill="hold">
                                          <p:stCondLst>
                                            <p:cond delay="0"/>
                                          </p:stCondLst>
                                        </p:cTn>
                                        <p:tgtEl>
                                          <p:spTgt spid="20"/>
                                        </p:tgtEl>
                                        <p:attrNameLst>
                                          <p:attrName>style.visibility</p:attrName>
                                        </p:attrNameLst>
                                      </p:cBhvr>
                                      <p:to>
                                        <p:strVal val="visible"/>
                                      </p:to>
                                    </p:set>
                                    <p:anim calcmode="lin" valueType="num">
                                      <p:cBhvr>
                                        <p:cTn id="16" dur="1000" fill="hold"/>
                                        <p:tgtEl>
                                          <p:spTgt spid="20"/>
                                        </p:tgtEl>
                                        <p:attrNameLst>
                                          <p:attrName>ppt_w</p:attrName>
                                        </p:attrNameLst>
                                      </p:cBhvr>
                                      <p:tavLst>
                                        <p:tav tm="0">
                                          <p:val>
                                            <p:strVal val="#ppt_w+.3"/>
                                          </p:val>
                                        </p:tav>
                                        <p:tav tm="100000">
                                          <p:val>
                                            <p:strVal val="#ppt_w"/>
                                          </p:val>
                                        </p:tav>
                                      </p:tavLst>
                                    </p:anim>
                                    <p:anim calcmode="lin" valueType="num">
                                      <p:cBhvr>
                                        <p:cTn id="17" dur="1000" fill="hold"/>
                                        <p:tgtEl>
                                          <p:spTgt spid="20"/>
                                        </p:tgtEl>
                                        <p:attrNameLst>
                                          <p:attrName>ppt_h</p:attrName>
                                        </p:attrNameLst>
                                      </p:cBhvr>
                                      <p:tavLst>
                                        <p:tav tm="0">
                                          <p:val>
                                            <p:strVal val="#ppt_h"/>
                                          </p:val>
                                        </p:tav>
                                        <p:tav tm="100000">
                                          <p:val>
                                            <p:strVal val="#ppt_h"/>
                                          </p:val>
                                        </p:tav>
                                      </p:tavLst>
                                    </p:anim>
                                    <p:animEffect transition="in" filter="fade">
                                      <p:cBhvr>
                                        <p:cTn id="1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文本框 10">
            <a:extLst>
              <a:ext uri="{FF2B5EF4-FFF2-40B4-BE49-F238E27FC236}">
                <a16:creationId xmlns:a16="http://schemas.microsoft.com/office/drawing/2014/main" id="{F6E0C9B1-144B-4D9B-8DCF-C9EB96EB7503}"/>
              </a:ext>
            </a:extLst>
          </p:cNvPr>
          <p:cNvSpPr txBox="1"/>
          <p:nvPr/>
        </p:nvSpPr>
        <p:spPr>
          <a:xfrm>
            <a:off x="2138091" y="2663011"/>
            <a:ext cx="2076359"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400" b="1" u="none" strike="noStrike" kern="1200" cap="none" spc="0" normalizeH="0" baseline="0" noProof="0" dirty="0">
                <a:ln>
                  <a:noFill/>
                </a:ln>
                <a:solidFill>
                  <a:srgbClr val="F2A346"/>
                </a:solidFill>
                <a:effectLst/>
                <a:uLnTx/>
                <a:uFillTx/>
                <a:cs typeface="+mn-ea"/>
                <a:sym typeface="+mn-lt"/>
              </a:rPr>
              <a:t>目录</a:t>
            </a:r>
            <a:endParaRPr kumimoji="0" lang="en-US" altLang="zh-CN" sz="4400" b="1" u="none" strike="noStrike" kern="1200" cap="none" spc="0" normalizeH="0" baseline="0" noProof="0" dirty="0">
              <a:ln>
                <a:noFill/>
              </a:ln>
              <a:solidFill>
                <a:srgbClr val="F2A346"/>
              </a:solidFill>
              <a:effectLst/>
              <a:uLnTx/>
              <a:uFillTx/>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tx1">
                    <a:lumMod val="65000"/>
                    <a:lumOff val="35000"/>
                  </a:schemeClr>
                </a:solidFill>
                <a:cs typeface="+mn-ea"/>
                <a:sym typeface="+mn-lt"/>
              </a:rPr>
              <a:t>CONENTS</a:t>
            </a:r>
            <a:endParaRPr kumimoji="0" lang="zh-CN" altLang="en-US" sz="2800" b="1" u="none" strike="noStrike" kern="1200" cap="none" spc="0" normalizeH="0" baseline="0" noProof="0" dirty="0">
              <a:ln>
                <a:noFill/>
              </a:ln>
              <a:solidFill>
                <a:schemeClr val="tx1">
                  <a:lumMod val="65000"/>
                  <a:lumOff val="35000"/>
                </a:schemeClr>
              </a:solidFill>
              <a:effectLst/>
              <a:uLnTx/>
              <a:uFillTx/>
              <a:cs typeface="+mn-ea"/>
              <a:sym typeface="+mn-lt"/>
            </a:endParaRPr>
          </a:p>
        </p:txBody>
      </p:sp>
      <p:cxnSp>
        <p:nvCxnSpPr>
          <p:cNvPr id="3" name="直接连接符 2">
            <a:extLst>
              <a:ext uri="{FF2B5EF4-FFF2-40B4-BE49-F238E27FC236}">
                <a16:creationId xmlns:a16="http://schemas.microsoft.com/office/drawing/2014/main" id="{A70D9514-38F8-4859-864A-E4D0F8B07F34}"/>
              </a:ext>
            </a:extLst>
          </p:cNvPr>
          <p:cNvCxnSpPr/>
          <p:nvPr/>
        </p:nvCxnSpPr>
        <p:spPr>
          <a:xfrm>
            <a:off x="5263627" y="2130227"/>
            <a:ext cx="0" cy="267462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D6452438-8182-43AE-AD3B-7E5C2F23A63E}"/>
              </a:ext>
            </a:extLst>
          </p:cNvPr>
          <p:cNvGrpSpPr/>
          <p:nvPr/>
        </p:nvGrpSpPr>
        <p:grpSpPr>
          <a:xfrm>
            <a:off x="6670815" y="2276979"/>
            <a:ext cx="4249031" cy="759088"/>
            <a:chOff x="6169640" y="2479340"/>
            <a:chExt cx="4249031" cy="759088"/>
          </a:xfrm>
        </p:grpSpPr>
        <p:sp>
          <p:nvSpPr>
            <p:cNvPr id="23" name="TextBox 119">
              <a:extLst>
                <a:ext uri="{FF2B5EF4-FFF2-40B4-BE49-F238E27FC236}">
                  <a16:creationId xmlns:a16="http://schemas.microsoft.com/office/drawing/2014/main" id="{3901C6A5-EF80-4E96-89E0-8B6CE07FABCA}"/>
                </a:ext>
              </a:extLst>
            </p:cNvPr>
            <p:cNvSpPr txBox="1"/>
            <p:nvPr/>
          </p:nvSpPr>
          <p:spPr>
            <a:xfrm>
              <a:off x="6169640" y="2479340"/>
              <a:ext cx="2468921" cy="523220"/>
            </a:xfrm>
            <a:prstGeom prst="rect">
              <a:avLst/>
            </a:prstGeom>
            <a:noFill/>
          </p:spPr>
          <p:txBody>
            <a:bodyPr wrap="square" rtlCol="0">
              <a:spAutoFit/>
            </a:bodyPr>
            <a:lstStyle/>
            <a:p>
              <a:pPr defTabSz="914217"/>
              <a:r>
                <a:rPr lang="en-US" sz="2800" b="1" dirty="0">
                  <a:solidFill>
                    <a:srgbClr val="F2A346"/>
                  </a:solidFill>
                  <a:cs typeface="+mn-ea"/>
                  <a:sym typeface="+mn-lt"/>
                </a:rPr>
                <a:t>01</a:t>
              </a:r>
              <a:r>
                <a:rPr lang="zh-CN" altLang="en-US" sz="2800" b="1" dirty="0">
                  <a:solidFill>
                    <a:srgbClr val="F2A346"/>
                  </a:solidFill>
                  <a:cs typeface="+mn-ea"/>
                  <a:sym typeface="+mn-lt"/>
                </a:rPr>
                <a:t>、问题描述</a:t>
              </a:r>
              <a:endParaRPr lang="id-ID" sz="2800" b="1" dirty="0">
                <a:solidFill>
                  <a:srgbClr val="F2A346"/>
                </a:solidFill>
                <a:cs typeface="+mn-ea"/>
                <a:sym typeface="+mn-lt"/>
              </a:endParaRPr>
            </a:p>
          </p:txBody>
        </p:sp>
        <p:sp>
          <p:nvSpPr>
            <p:cNvPr id="24" name="Rectangle 120">
              <a:extLst>
                <a:ext uri="{FF2B5EF4-FFF2-40B4-BE49-F238E27FC236}">
                  <a16:creationId xmlns:a16="http://schemas.microsoft.com/office/drawing/2014/main" id="{B73165B4-F6A7-43D0-B3E3-630258AA1194}"/>
                </a:ext>
              </a:extLst>
            </p:cNvPr>
            <p:cNvSpPr/>
            <p:nvPr/>
          </p:nvSpPr>
          <p:spPr>
            <a:xfrm>
              <a:off x="6825185" y="2925522"/>
              <a:ext cx="3593486" cy="312906"/>
            </a:xfrm>
            <a:prstGeom prst="rect">
              <a:avLst/>
            </a:prstGeom>
          </p:spPr>
          <p:txBody>
            <a:bodyPr wrap="square">
              <a:spAutoFit/>
            </a:bodyPr>
            <a:lstStyle/>
            <a:p>
              <a:pPr defTabSz="914217">
                <a:lnSpc>
                  <a:spcPct val="150000"/>
                </a:lnSpc>
              </a:pPr>
              <a:r>
                <a:rPr lang="en-US" sz="1100" dirty="0">
                  <a:solidFill>
                    <a:schemeClr val="tx1">
                      <a:lumMod val="65000"/>
                      <a:lumOff val="35000"/>
                    </a:schemeClr>
                  </a:solidFill>
                  <a:cs typeface="+mn-ea"/>
                  <a:sym typeface="+mn-lt"/>
                </a:rPr>
                <a:t>P</a:t>
              </a:r>
              <a:r>
                <a:rPr lang="en-US" altLang="zh-CN" sz="1100" dirty="0">
                  <a:solidFill>
                    <a:schemeClr val="tx1">
                      <a:lumMod val="65000"/>
                      <a:lumOff val="35000"/>
                    </a:schemeClr>
                  </a:solidFill>
                  <a:cs typeface="+mn-ea"/>
                  <a:sym typeface="+mn-lt"/>
                </a:rPr>
                <a:t>roblem Description</a:t>
              </a:r>
              <a:endParaRPr lang="id-ID" sz="1100" dirty="0">
                <a:solidFill>
                  <a:schemeClr val="tx1">
                    <a:lumMod val="65000"/>
                    <a:lumOff val="35000"/>
                  </a:schemeClr>
                </a:solidFill>
                <a:cs typeface="+mn-ea"/>
                <a:sym typeface="+mn-lt"/>
              </a:endParaRPr>
            </a:p>
          </p:txBody>
        </p:sp>
      </p:grpSp>
      <p:grpSp>
        <p:nvGrpSpPr>
          <p:cNvPr id="25" name="组合 24">
            <a:extLst>
              <a:ext uri="{FF2B5EF4-FFF2-40B4-BE49-F238E27FC236}">
                <a16:creationId xmlns:a16="http://schemas.microsoft.com/office/drawing/2014/main" id="{5F344F81-2DDF-447D-8188-B2491228B56E}"/>
              </a:ext>
            </a:extLst>
          </p:cNvPr>
          <p:cNvGrpSpPr/>
          <p:nvPr/>
        </p:nvGrpSpPr>
        <p:grpSpPr>
          <a:xfrm>
            <a:off x="6670815" y="3159837"/>
            <a:ext cx="4249031" cy="795103"/>
            <a:chOff x="6169640" y="2479417"/>
            <a:chExt cx="4249031" cy="795103"/>
          </a:xfrm>
        </p:grpSpPr>
        <p:sp>
          <p:nvSpPr>
            <p:cNvPr id="26" name="TextBox 119">
              <a:extLst>
                <a:ext uri="{FF2B5EF4-FFF2-40B4-BE49-F238E27FC236}">
                  <a16:creationId xmlns:a16="http://schemas.microsoft.com/office/drawing/2014/main" id="{2E98CB15-3F0C-4E91-A24B-4621A740C4FE}"/>
                </a:ext>
              </a:extLst>
            </p:cNvPr>
            <p:cNvSpPr txBox="1"/>
            <p:nvPr/>
          </p:nvSpPr>
          <p:spPr>
            <a:xfrm>
              <a:off x="6169640" y="2479417"/>
              <a:ext cx="2468921" cy="523220"/>
            </a:xfrm>
            <a:prstGeom prst="rect">
              <a:avLst/>
            </a:prstGeom>
            <a:noFill/>
          </p:spPr>
          <p:txBody>
            <a:bodyPr wrap="square" rtlCol="0">
              <a:spAutoFit/>
            </a:bodyPr>
            <a:lstStyle/>
            <a:p>
              <a:pPr defTabSz="914217"/>
              <a:r>
                <a:rPr lang="en-US" sz="2800" b="1" dirty="0">
                  <a:solidFill>
                    <a:srgbClr val="F2A346"/>
                  </a:solidFill>
                  <a:cs typeface="+mn-ea"/>
                  <a:sym typeface="+mn-lt"/>
                </a:rPr>
                <a:t>02</a:t>
              </a:r>
              <a:r>
                <a:rPr lang="zh-CN" altLang="en-US" sz="2800" b="1" dirty="0">
                  <a:solidFill>
                    <a:srgbClr val="F2A346"/>
                  </a:solidFill>
                  <a:cs typeface="+mn-ea"/>
                  <a:sym typeface="+mn-lt"/>
                </a:rPr>
                <a:t>、方法介绍</a:t>
              </a:r>
              <a:endParaRPr lang="id-ID" sz="2800" b="1" dirty="0">
                <a:solidFill>
                  <a:srgbClr val="F2A346"/>
                </a:solidFill>
                <a:cs typeface="+mn-ea"/>
                <a:sym typeface="+mn-lt"/>
              </a:endParaRPr>
            </a:p>
          </p:txBody>
        </p:sp>
        <p:sp>
          <p:nvSpPr>
            <p:cNvPr id="27" name="Rectangle 120">
              <a:extLst>
                <a:ext uri="{FF2B5EF4-FFF2-40B4-BE49-F238E27FC236}">
                  <a16:creationId xmlns:a16="http://schemas.microsoft.com/office/drawing/2014/main" id="{DD3F3576-25C5-4E55-9C4F-514BD6C13716}"/>
                </a:ext>
              </a:extLst>
            </p:cNvPr>
            <p:cNvSpPr/>
            <p:nvPr/>
          </p:nvSpPr>
          <p:spPr>
            <a:xfrm>
              <a:off x="6825185" y="2961614"/>
              <a:ext cx="3593486" cy="312906"/>
            </a:xfrm>
            <a:prstGeom prst="rect">
              <a:avLst/>
            </a:prstGeom>
          </p:spPr>
          <p:txBody>
            <a:bodyPr wrap="square">
              <a:spAutoFit/>
            </a:bodyPr>
            <a:lstStyle/>
            <a:p>
              <a:pPr defTabSz="914217">
                <a:lnSpc>
                  <a:spcPct val="150000"/>
                </a:lnSpc>
              </a:pPr>
              <a:r>
                <a:rPr lang="en-US" sz="1100" dirty="0">
                  <a:solidFill>
                    <a:schemeClr val="tx1">
                      <a:lumMod val="65000"/>
                      <a:lumOff val="35000"/>
                    </a:schemeClr>
                  </a:solidFill>
                  <a:cs typeface="+mn-ea"/>
                  <a:sym typeface="+mn-lt"/>
                </a:rPr>
                <a:t>M</a:t>
              </a:r>
              <a:r>
                <a:rPr lang="en-US" altLang="zh-CN" sz="1100" dirty="0">
                  <a:solidFill>
                    <a:schemeClr val="tx1">
                      <a:lumMod val="65000"/>
                      <a:lumOff val="35000"/>
                    </a:schemeClr>
                  </a:solidFill>
                  <a:cs typeface="+mn-ea"/>
                  <a:sym typeface="+mn-lt"/>
                </a:rPr>
                <a:t>ethod Introduction</a:t>
              </a:r>
              <a:endParaRPr lang="id-ID" sz="1100" dirty="0">
                <a:solidFill>
                  <a:schemeClr val="tx1">
                    <a:lumMod val="65000"/>
                    <a:lumOff val="35000"/>
                  </a:schemeClr>
                </a:solidFill>
                <a:cs typeface="+mn-ea"/>
                <a:sym typeface="+mn-lt"/>
              </a:endParaRPr>
            </a:p>
          </p:txBody>
        </p:sp>
      </p:grpSp>
      <p:grpSp>
        <p:nvGrpSpPr>
          <p:cNvPr id="28" name="组合 27">
            <a:extLst>
              <a:ext uri="{FF2B5EF4-FFF2-40B4-BE49-F238E27FC236}">
                <a16:creationId xmlns:a16="http://schemas.microsoft.com/office/drawing/2014/main" id="{A4615A97-E03E-4396-8249-5653CE08A333}"/>
              </a:ext>
            </a:extLst>
          </p:cNvPr>
          <p:cNvGrpSpPr/>
          <p:nvPr/>
        </p:nvGrpSpPr>
        <p:grpSpPr>
          <a:xfrm>
            <a:off x="6670815" y="4042540"/>
            <a:ext cx="4289083" cy="832734"/>
            <a:chOff x="6169640" y="2479340"/>
            <a:chExt cx="4289083" cy="832734"/>
          </a:xfrm>
        </p:grpSpPr>
        <p:sp>
          <p:nvSpPr>
            <p:cNvPr id="29" name="TextBox 119">
              <a:extLst>
                <a:ext uri="{FF2B5EF4-FFF2-40B4-BE49-F238E27FC236}">
                  <a16:creationId xmlns:a16="http://schemas.microsoft.com/office/drawing/2014/main" id="{3291AD94-5018-475C-8B2A-24C598A0FEBF}"/>
                </a:ext>
              </a:extLst>
            </p:cNvPr>
            <p:cNvSpPr txBox="1"/>
            <p:nvPr/>
          </p:nvSpPr>
          <p:spPr>
            <a:xfrm>
              <a:off x="6169640" y="2479340"/>
              <a:ext cx="2748389" cy="523220"/>
            </a:xfrm>
            <a:prstGeom prst="rect">
              <a:avLst/>
            </a:prstGeom>
            <a:noFill/>
          </p:spPr>
          <p:txBody>
            <a:bodyPr wrap="square" rtlCol="0">
              <a:spAutoFit/>
            </a:bodyPr>
            <a:lstStyle/>
            <a:p>
              <a:pPr defTabSz="914217"/>
              <a:r>
                <a:rPr lang="en-US" sz="2800" b="1" dirty="0">
                  <a:solidFill>
                    <a:srgbClr val="F2A346"/>
                  </a:solidFill>
                  <a:cs typeface="+mn-ea"/>
                  <a:sym typeface="+mn-lt"/>
                </a:rPr>
                <a:t>03</a:t>
              </a:r>
              <a:r>
                <a:rPr lang="zh-CN" altLang="en-US" sz="2800" b="1" dirty="0">
                  <a:solidFill>
                    <a:srgbClr val="F2A346"/>
                  </a:solidFill>
                  <a:cs typeface="+mn-ea"/>
                  <a:sym typeface="+mn-lt"/>
                </a:rPr>
                <a:t>、存在的问题</a:t>
              </a:r>
              <a:endParaRPr lang="id-ID" sz="2800" b="1" dirty="0">
                <a:solidFill>
                  <a:srgbClr val="F2A346"/>
                </a:solidFill>
                <a:cs typeface="+mn-ea"/>
                <a:sym typeface="+mn-lt"/>
              </a:endParaRPr>
            </a:p>
          </p:txBody>
        </p:sp>
        <p:sp>
          <p:nvSpPr>
            <p:cNvPr id="30" name="Rectangle 120">
              <a:extLst>
                <a:ext uri="{FF2B5EF4-FFF2-40B4-BE49-F238E27FC236}">
                  <a16:creationId xmlns:a16="http://schemas.microsoft.com/office/drawing/2014/main" id="{7D6DFDBF-540F-446D-A131-576923D2B51B}"/>
                </a:ext>
              </a:extLst>
            </p:cNvPr>
            <p:cNvSpPr/>
            <p:nvPr/>
          </p:nvSpPr>
          <p:spPr>
            <a:xfrm>
              <a:off x="6865237" y="2999168"/>
              <a:ext cx="3593486" cy="312906"/>
            </a:xfrm>
            <a:prstGeom prst="rect">
              <a:avLst/>
            </a:prstGeom>
          </p:spPr>
          <p:txBody>
            <a:bodyPr wrap="square">
              <a:spAutoFit/>
            </a:bodyPr>
            <a:lstStyle/>
            <a:p>
              <a:pPr defTabSz="914217">
                <a:lnSpc>
                  <a:spcPct val="150000"/>
                </a:lnSpc>
              </a:pPr>
              <a:r>
                <a:rPr lang="en-US" sz="1100" dirty="0">
                  <a:solidFill>
                    <a:schemeClr val="tx1">
                      <a:lumMod val="65000"/>
                      <a:lumOff val="35000"/>
                    </a:schemeClr>
                  </a:solidFill>
                  <a:cs typeface="+mn-ea"/>
                  <a:sym typeface="+mn-lt"/>
                </a:rPr>
                <a:t>U</a:t>
              </a:r>
              <a:r>
                <a:rPr lang="en-US" altLang="zh-CN" sz="1100" dirty="0">
                  <a:solidFill>
                    <a:schemeClr val="tx1">
                      <a:lumMod val="65000"/>
                      <a:lumOff val="35000"/>
                    </a:schemeClr>
                  </a:solidFill>
                  <a:cs typeface="+mn-ea"/>
                  <a:sym typeface="+mn-lt"/>
                </a:rPr>
                <a:t>nresolved issue </a:t>
              </a:r>
              <a:endParaRPr lang="id-ID" sz="1100" dirty="0">
                <a:solidFill>
                  <a:schemeClr val="tx1">
                    <a:lumMod val="65000"/>
                    <a:lumOff val="35000"/>
                  </a:schemeClr>
                </a:solidFill>
                <a:cs typeface="+mn-ea"/>
                <a:sym typeface="+mn-lt"/>
              </a:endParaRPr>
            </a:p>
          </p:txBody>
        </p:sp>
      </p:grpSp>
    </p:spTree>
    <p:extLst>
      <p:ext uri="{BB962C8B-B14F-4D97-AF65-F5344CB8AC3E}">
        <p14:creationId xmlns:p14="http://schemas.microsoft.com/office/powerpoint/2010/main" val="104645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1"/>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5C9285F8-5C48-4210-A942-D1F4F9E2CBB0}"/>
              </a:ext>
            </a:extLst>
          </p:cNvPr>
          <p:cNvSpPr txBox="1"/>
          <p:nvPr/>
        </p:nvSpPr>
        <p:spPr>
          <a:xfrm>
            <a:off x="4918073" y="461286"/>
            <a:ext cx="3084188" cy="861774"/>
          </a:xfrm>
          <a:prstGeom prst="rect">
            <a:avLst/>
          </a:prstGeom>
          <a:noFill/>
        </p:spPr>
        <p:txBody>
          <a:bodyPr wrap="square" rtlCol="0">
            <a:spAutoFit/>
          </a:bodyPr>
          <a:lstStyle/>
          <a:p>
            <a:pPr algn="ctr"/>
            <a:r>
              <a:rPr lang="zh-CN" altLang="en-US" sz="5000" b="1" dirty="0">
                <a:solidFill>
                  <a:srgbClr val="F2A346"/>
                </a:solidFill>
                <a:cs typeface="+mn-ea"/>
                <a:sym typeface="+mn-lt"/>
              </a:rPr>
              <a:t>问题描述</a:t>
            </a:r>
          </a:p>
        </p:txBody>
      </p:sp>
      <p:sp>
        <p:nvSpPr>
          <p:cNvPr id="25" name="TextBox 12">
            <a:extLst>
              <a:ext uri="{FF2B5EF4-FFF2-40B4-BE49-F238E27FC236}">
                <a16:creationId xmlns:a16="http://schemas.microsoft.com/office/drawing/2014/main" id="{84407484-0056-4D2F-97C4-843249082EEA}"/>
              </a:ext>
            </a:extLst>
          </p:cNvPr>
          <p:cNvSpPr txBox="1"/>
          <p:nvPr/>
        </p:nvSpPr>
        <p:spPr>
          <a:xfrm>
            <a:off x="1879372" y="2324955"/>
            <a:ext cx="4035007" cy="830997"/>
          </a:xfrm>
          <a:prstGeom prst="rect">
            <a:avLst/>
          </a:prstGeom>
          <a:noFill/>
        </p:spPr>
        <p:txBody>
          <a:bodyPr wrap="square" rtlCol="0">
            <a:spAutoFit/>
          </a:bodyPr>
          <a:lstStyle/>
          <a:p>
            <a:r>
              <a:rPr lang="zh-CN" altLang="en-US" sz="4800" b="1" dirty="0">
                <a:solidFill>
                  <a:srgbClr val="F2A346"/>
                </a:solidFill>
                <a:cs typeface="+mn-ea"/>
                <a:sym typeface="+mn-lt"/>
              </a:rPr>
              <a:t>时尚风格识别</a:t>
            </a:r>
            <a:endParaRPr lang="id-ID" sz="4800" b="1" dirty="0">
              <a:solidFill>
                <a:srgbClr val="F2A346"/>
              </a:solidFill>
              <a:cs typeface="+mn-ea"/>
              <a:sym typeface="+mn-lt"/>
            </a:endParaRPr>
          </a:p>
        </p:txBody>
      </p:sp>
      <p:sp>
        <p:nvSpPr>
          <p:cNvPr id="26" name="Text Placeholder 4">
            <a:extLst>
              <a:ext uri="{FF2B5EF4-FFF2-40B4-BE49-F238E27FC236}">
                <a16:creationId xmlns:a16="http://schemas.microsoft.com/office/drawing/2014/main" id="{97AF6562-0E15-47CE-B49E-F21786835B88}"/>
              </a:ext>
            </a:extLst>
          </p:cNvPr>
          <p:cNvSpPr txBox="1">
            <a:spLocks/>
          </p:cNvSpPr>
          <p:nvPr/>
        </p:nvSpPr>
        <p:spPr>
          <a:xfrm>
            <a:off x="1553071" y="3432951"/>
            <a:ext cx="3710541" cy="1024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defRPr/>
            </a:pPr>
            <a:endParaRPr lang="id-ID" sz="1200" dirty="0">
              <a:solidFill>
                <a:schemeClr val="tx1">
                  <a:lumMod val="65000"/>
                  <a:lumOff val="35000"/>
                </a:schemeClr>
              </a:solidFill>
              <a:cs typeface="+mn-ea"/>
              <a:sym typeface="+mn-lt"/>
            </a:endParaRPr>
          </a:p>
        </p:txBody>
      </p:sp>
      <p:sp>
        <p:nvSpPr>
          <p:cNvPr id="27" name="TextBox 20">
            <a:extLst>
              <a:ext uri="{FF2B5EF4-FFF2-40B4-BE49-F238E27FC236}">
                <a16:creationId xmlns:a16="http://schemas.microsoft.com/office/drawing/2014/main" id="{401F81F6-2286-460C-BC33-B3BB3B951C8C}"/>
              </a:ext>
            </a:extLst>
          </p:cNvPr>
          <p:cNvSpPr txBox="1"/>
          <p:nvPr/>
        </p:nvSpPr>
        <p:spPr>
          <a:xfrm>
            <a:off x="1771837" y="3146772"/>
            <a:ext cx="4365555" cy="400110"/>
          </a:xfrm>
          <a:prstGeom prst="rect">
            <a:avLst/>
          </a:prstGeom>
          <a:noFill/>
        </p:spPr>
        <p:txBody>
          <a:bodyPr wrap="square" rtlCol="0">
            <a:spAutoFit/>
          </a:bodyPr>
          <a:lstStyle/>
          <a:p>
            <a:r>
              <a:rPr lang="en-US" sz="2000" b="1" strike="noStrike" spc="600" dirty="0">
                <a:solidFill>
                  <a:schemeClr val="tx1">
                    <a:lumMod val="65000"/>
                    <a:lumOff val="35000"/>
                  </a:schemeClr>
                </a:solidFill>
                <a:cs typeface="+mn-ea"/>
                <a:sym typeface="+mn-lt"/>
              </a:rPr>
              <a:t>Fashion Style Recognition </a:t>
            </a:r>
            <a:endParaRPr lang="id-ID" sz="2000" b="1" strike="noStrike" spc="600" dirty="0">
              <a:solidFill>
                <a:schemeClr val="tx1">
                  <a:lumMod val="65000"/>
                  <a:lumOff val="35000"/>
                </a:schemeClr>
              </a:solidFill>
              <a:cs typeface="+mn-ea"/>
              <a:sym typeface="+mn-lt"/>
            </a:endParaRPr>
          </a:p>
        </p:txBody>
      </p:sp>
      <p:sp>
        <p:nvSpPr>
          <p:cNvPr id="29" name="文本框 28">
            <a:extLst>
              <a:ext uri="{FF2B5EF4-FFF2-40B4-BE49-F238E27FC236}">
                <a16:creationId xmlns:a16="http://schemas.microsoft.com/office/drawing/2014/main" id="{E575785E-2C81-4F88-ACC2-78BF3BB1209D}"/>
              </a:ext>
            </a:extLst>
          </p:cNvPr>
          <p:cNvSpPr txBox="1"/>
          <p:nvPr/>
        </p:nvSpPr>
        <p:spPr>
          <a:xfrm>
            <a:off x="3954615" y="461286"/>
            <a:ext cx="1259650" cy="861774"/>
          </a:xfrm>
          <a:prstGeom prst="rect">
            <a:avLst/>
          </a:prstGeom>
          <a:noFill/>
        </p:spPr>
        <p:txBody>
          <a:bodyPr wrap="square" rtlCol="0">
            <a:spAutoFit/>
          </a:bodyPr>
          <a:lstStyle/>
          <a:p>
            <a:pPr algn="ctr"/>
            <a:r>
              <a:rPr lang="en-US" altLang="zh-CN" sz="5000" b="1" dirty="0">
                <a:solidFill>
                  <a:schemeClr val="tx1">
                    <a:lumMod val="75000"/>
                    <a:lumOff val="25000"/>
                  </a:schemeClr>
                </a:solidFill>
                <a:cs typeface="+mn-ea"/>
                <a:sym typeface="+mn-lt"/>
              </a:rPr>
              <a:t>01</a:t>
            </a:r>
            <a:endParaRPr lang="zh-CN" altLang="en-US" sz="5000" b="1" dirty="0">
              <a:solidFill>
                <a:schemeClr val="tx1">
                  <a:lumMod val="75000"/>
                  <a:lumOff val="25000"/>
                </a:schemeClr>
              </a:solidFill>
              <a:cs typeface="+mn-ea"/>
              <a:sym typeface="+mn-lt"/>
            </a:endParaRPr>
          </a:p>
        </p:txBody>
      </p:sp>
      <p:pic>
        <p:nvPicPr>
          <p:cNvPr id="5" name="图片 4">
            <a:extLst>
              <a:ext uri="{FF2B5EF4-FFF2-40B4-BE49-F238E27FC236}">
                <a16:creationId xmlns:a16="http://schemas.microsoft.com/office/drawing/2014/main" id="{B39ECFFD-7CCF-4CBB-8F5D-1A28BD484F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332" y="2250142"/>
            <a:ext cx="2348982" cy="2348982"/>
          </a:xfrm>
          <a:prstGeom prst="rect">
            <a:avLst/>
          </a:prstGeom>
        </p:spPr>
      </p:pic>
      <p:pic>
        <p:nvPicPr>
          <p:cNvPr id="8" name="图片 7">
            <a:extLst>
              <a:ext uri="{FF2B5EF4-FFF2-40B4-BE49-F238E27FC236}">
                <a16:creationId xmlns:a16="http://schemas.microsoft.com/office/drawing/2014/main" id="{4115D1E5-3370-437E-BCC7-D27CECFD7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7197" y="2250142"/>
            <a:ext cx="2348982" cy="2348982"/>
          </a:xfrm>
          <a:prstGeom prst="rect">
            <a:avLst/>
          </a:prstGeom>
        </p:spPr>
      </p:pic>
      <p:sp>
        <p:nvSpPr>
          <p:cNvPr id="2" name="文本框 1">
            <a:extLst>
              <a:ext uri="{FF2B5EF4-FFF2-40B4-BE49-F238E27FC236}">
                <a16:creationId xmlns:a16="http://schemas.microsoft.com/office/drawing/2014/main" id="{A910D9BE-E69B-4418-9181-B7277A17B812}"/>
              </a:ext>
            </a:extLst>
          </p:cNvPr>
          <p:cNvSpPr txBox="1"/>
          <p:nvPr/>
        </p:nvSpPr>
        <p:spPr>
          <a:xfrm>
            <a:off x="9236897" y="4987636"/>
            <a:ext cx="1849582" cy="400110"/>
          </a:xfrm>
          <a:prstGeom prst="rect">
            <a:avLst/>
          </a:prstGeom>
          <a:noFill/>
        </p:spPr>
        <p:txBody>
          <a:bodyPr wrap="square" rtlCol="0">
            <a:spAutoFit/>
          </a:bodyPr>
          <a:lstStyle/>
          <a:p>
            <a:r>
              <a:rPr lang="zh-CN" altLang="en-US" sz="2000" dirty="0"/>
              <a:t>通勤 欧美 淑女</a:t>
            </a:r>
          </a:p>
        </p:txBody>
      </p:sp>
      <p:sp>
        <p:nvSpPr>
          <p:cNvPr id="15" name="文本框 14">
            <a:extLst>
              <a:ext uri="{FF2B5EF4-FFF2-40B4-BE49-F238E27FC236}">
                <a16:creationId xmlns:a16="http://schemas.microsoft.com/office/drawing/2014/main" id="{7D56DD32-066E-4D1C-A16D-2EE36F65BE3F}"/>
              </a:ext>
            </a:extLst>
          </p:cNvPr>
          <p:cNvSpPr txBox="1"/>
          <p:nvPr/>
        </p:nvSpPr>
        <p:spPr>
          <a:xfrm>
            <a:off x="6853032" y="4987636"/>
            <a:ext cx="1849582" cy="400110"/>
          </a:xfrm>
          <a:prstGeom prst="rect">
            <a:avLst/>
          </a:prstGeom>
          <a:noFill/>
        </p:spPr>
        <p:txBody>
          <a:bodyPr wrap="square" rtlCol="0">
            <a:spAutoFit/>
          </a:bodyPr>
          <a:lstStyle/>
          <a:p>
            <a:r>
              <a:rPr lang="zh-CN" altLang="en-US" sz="2000" dirty="0"/>
              <a:t>休闲 街头</a:t>
            </a:r>
          </a:p>
        </p:txBody>
      </p:sp>
    </p:spTree>
    <p:extLst>
      <p:ext uri="{BB962C8B-B14F-4D97-AF65-F5344CB8AC3E}">
        <p14:creationId xmlns:p14="http://schemas.microsoft.com/office/powerpoint/2010/main" val="175143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1962"/>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5C9285F8-5C48-4210-A942-D1F4F9E2CBB0}"/>
              </a:ext>
            </a:extLst>
          </p:cNvPr>
          <p:cNvSpPr txBox="1"/>
          <p:nvPr/>
        </p:nvSpPr>
        <p:spPr>
          <a:xfrm>
            <a:off x="3449060" y="-61258"/>
            <a:ext cx="52938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2A346"/>
                </a:solidFill>
                <a:effectLst/>
                <a:uLnTx/>
                <a:uFillTx/>
                <a:cs typeface="+mn-ea"/>
                <a:sym typeface="+mn-lt"/>
              </a:rPr>
              <a:t>评判标准：各标签的</a:t>
            </a:r>
            <a:r>
              <a:rPr kumimoji="0" lang="en-US" altLang="zh-CN" sz="2800" b="1" i="0" u="none" strike="noStrike" kern="1200" cap="none" spc="0" normalizeH="0" baseline="0" noProof="0" dirty="0">
                <a:ln>
                  <a:noFill/>
                </a:ln>
                <a:solidFill>
                  <a:srgbClr val="F2A346"/>
                </a:solidFill>
                <a:effectLst/>
                <a:uLnTx/>
                <a:uFillTx/>
                <a:cs typeface="+mn-ea"/>
                <a:sym typeface="+mn-lt"/>
              </a:rPr>
              <a:t>F2-score</a:t>
            </a:r>
            <a:r>
              <a:rPr kumimoji="0" lang="zh-CN" altLang="en-US" sz="2800" b="1" i="0" u="none" strike="noStrike" kern="1200" cap="none" spc="0" normalizeH="0" baseline="0" noProof="0" dirty="0">
                <a:ln>
                  <a:noFill/>
                </a:ln>
                <a:solidFill>
                  <a:srgbClr val="F2A346"/>
                </a:solidFill>
                <a:effectLst/>
                <a:uLnTx/>
                <a:uFillTx/>
                <a:cs typeface="+mn-ea"/>
                <a:sym typeface="+mn-lt"/>
              </a:rPr>
              <a:t>均值</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58700D-93D1-47BD-9CC6-D144AE94DE2E}"/>
                  </a:ext>
                </a:extLst>
              </p:cNvPr>
              <p:cNvSpPr txBox="1"/>
              <p:nvPr/>
            </p:nvSpPr>
            <p:spPr>
              <a:xfrm>
                <a:off x="2764125" y="1878566"/>
                <a:ext cx="6663747" cy="1459117"/>
              </a:xfrm>
              <a:prstGeom prst="rect">
                <a:avLst/>
              </a:prstGeom>
              <a:noFill/>
            </p:spPr>
            <p:txBody>
              <a:bodyPr wrap="none" lIns="0" tIns="0" rIns="0" bIns="0" rtlCol="0">
                <a:spAutoFit/>
              </a:bodyPr>
              <a:lstStyle/>
              <a:p>
                <a:r>
                  <a:rPr lang="en-US" altLang="zh-CN" sz="2800" dirty="0">
                    <a:solidFill>
                      <a:srgbClr val="595959"/>
                    </a:solidFill>
                  </a:rPr>
                  <a:t>F2-SCORE_AVG</a:t>
                </a:r>
                <a:r>
                  <a:rPr lang="en-US" altLang="zh-CN" sz="4000" dirty="0">
                    <a:solidFill>
                      <a:srgbClr val="595959"/>
                    </a:solidFill>
                  </a:rPr>
                  <a:t>=</a:t>
                </a:r>
                <a14:m>
                  <m:oMath xmlns:m="http://schemas.openxmlformats.org/officeDocument/2006/math">
                    <m:f>
                      <m:fPr>
                        <m:ctrlPr>
                          <a:rPr lang="en-US" altLang="zh-CN" sz="4000" i="1" smtClean="0">
                            <a:solidFill>
                              <a:srgbClr val="595959"/>
                            </a:solidFill>
                            <a:latin typeface="Cambria Math" panose="02040503050406030204" pitchFamily="18" charset="0"/>
                          </a:rPr>
                        </m:ctrlPr>
                      </m:fPr>
                      <m:num>
                        <m:sSubSup>
                          <m:sSubSupPr>
                            <m:ctrlPr>
                              <a:rPr lang="en-US" altLang="zh-CN" sz="4000" i="1" smtClean="0">
                                <a:solidFill>
                                  <a:srgbClr val="595959"/>
                                </a:solidFill>
                                <a:latin typeface="Cambria Math" panose="02040503050406030204" pitchFamily="18" charset="0"/>
                              </a:rPr>
                            </m:ctrlPr>
                          </m:sSubSupPr>
                          <m:e>
                            <m:r>
                              <a:rPr lang="en-US" altLang="zh-CN" sz="4000" i="1" smtClean="0">
                                <a:solidFill>
                                  <a:srgbClr val="595959"/>
                                </a:solidFill>
                                <a:latin typeface="Cambria Math" panose="02040503050406030204" pitchFamily="18" charset="0"/>
                                <a:ea typeface="Cambria Math" panose="02040503050406030204" pitchFamily="18" charset="0"/>
                              </a:rPr>
                              <m:t>∑</m:t>
                            </m:r>
                          </m:e>
                          <m:sub>
                            <m:r>
                              <a:rPr lang="en-US" altLang="zh-CN" sz="4000" b="0" i="1" smtClean="0">
                                <a:solidFill>
                                  <a:srgbClr val="595959"/>
                                </a:solidFill>
                                <a:latin typeface="Cambria Math" panose="02040503050406030204" pitchFamily="18" charset="0"/>
                              </a:rPr>
                              <m:t>𝑖</m:t>
                            </m:r>
                            <m:r>
                              <a:rPr lang="en-US" altLang="zh-CN" sz="4000" b="0" i="1" smtClean="0">
                                <a:solidFill>
                                  <a:srgbClr val="595959"/>
                                </a:solidFill>
                                <a:latin typeface="Cambria Math" panose="02040503050406030204" pitchFamily="18" charset="0"/>
                              </a:rPr>
                              <m:t>=1</m:t>
                            </m:r>
                          </m:sub>
                          <m:sup>
                            <m:d>
                              <m:dPr>
                                <m:begChr m:val="|"/>
                                <m:endChr m:val="|"/>
                                <m:ctrlPr>
                                  <a:rPr lang="en-US" altLang="zh-CN" sz="4000" i="1" smtClean="0">
                                    <a:solidFill>
                                      <a:srgbClr val="595959"/>
                                    </a:solidFill>
                                    <a:latin typeface="Cambria Math" panose="02040503050406030204" pitchFamily="18" charset="0"/>
                                  </a:rPr>
                                </m:ctrlPr>
                              </m:dPr>
                              <m:e>
                                <m:r>
                                  <a:rPr lang="en-US" altLang="zh-CN" sz="4000" b="0" i="1" smtClean="0">
                                    <a:solidFill>
                                      <a:srgbClr val="595959"/>
                                    </a:solidFill>
                                    <a:latin typeface="Cambria Math" panose="02040503050406030204" pitchFamily="18" charset="0"/>
                                  </a:rPr>
                                  <m:t>𝑆</m:t>
                                </m:r>
                              </m:e>
                            </m:d>
                          </m:sup>
                        </m:sSubSup>
                        <m:f>
                          <m:fPr>
                            <m:ctrlPr>
                              <a:rPr lang="en-US" altLang="zh-CN" sz="4000" i="1" smtClean="0">
                                <a:solidFill>
                                  <a:srgbClr val="595959"/>
                                </a:solidFill>
                                <a:latin typeface="Cambria Math" panose="02040503050406030204" pitchFamily="18" charset="0"/>
                              </a:rPr>
                            </m:ctrlPr>
                          </m:fPr>
                          <m:num>
                            <m:d>
                              <m:dPr>
                                <m:ctrlPr>
                                  <a:rPr lang="en-US" altLang="zh-CN" sz="4000" i="1" smtClean="0">
                                    <a:solidFill>
                                      <a:srgbClr val="595959"/>
                                    </a:solidFill>
                                    <a:latin typeface="Cambria Math" panose="02040503050406030204" pitchFamily="18" charset="0"/>
                                  </a:rPr>
                                </m:ctrlPr>
                              </m:dPr>
                              <m:e>
                                <m:r>
                                  <a:rPr lang="en-US" altLang="zh-CN" sz="4000" b="0" i="1" smtClean="0">
                                    <a:solidFill>
                                      <a:srgbClr val="595959"/>
                                    </a:solidFill>
                                    <a:latin typeface="Cambria Math" panose="02040503050406030204" pitchFamily="18" charset="0"/>
                                  </a:rPr>
                                  <m:t>1+</m:t>
                                </m:r>
                                <m:sSup>
                                  <m:sSupPr>
                                    <m:ctrlPr>
                                      <a:rPr lang="en-US" altLang="zh-CN" sz="4000" b="0" i="1" smtClean="0">
                                        <a:solidFill>
                                          <a:srgbClr val="595959"/>
                                        </a:solidFill>
                                        <a:latin typeface="Cambria Math" panose="02040503050406030204" pitchFamily="18" charset="0"/>
                                      </a:rPr>
                                    </m:ctrlPr>
                                  </m:sSupPr>
                                  <m:e>
                                    <m:r>
                                      <a:rPr lang="en-US" altLang="zh-CN" sz="4000" b="0" i="1" smtClean="0">
                                        <a:solidFill>
                                          <a:srgbClr val="595959"/>
                                        </a:solidFill>
                                        <a:latin typeface="Cambria Math" panose="02040503050406030204" pitchFamily="18" charset="0"/>
                                      </a:rPr>
                                      <m:t>2</m:t>
                                    </m:r>
                                  </m:e>
                                  <m:sup>
                                    <m:r>
                                      <a:rPr lang="en-US" altLang="zh-CN" sz="4000" b="0" i="1" smtClean="0">
                                        <a:solidFill>
                                          <a:srgbClr val="595959"/>
                                        </a:solidFill>
                                        <a:latin typeface="Cambria Math" panose="02040503050406030204" pitchFamily="18" charset="0"/>
                                      </a:rPr>
                                      <m:t>2</m:t>
                                    </m:r>
                                  </m:sup>
                                </m:sSup>
                              </m:e>
                            </m:d>
                            <m:sSub>
                              <m:sSubPr>
                                <m:ctrlPr>
                                  <a:rPr lang="en-US" altLang="zh-CN" sz="4000" i="1" smtClean="0">
                                    <a:solidFill>
                                      <a:srgbClr val="595959"/>
                                    </a:solidFill>
                                    <a:latin typeface="Cambria Math" panose="02040503050406030204" pitchFamily="18" charset="0"/>
                                  </a:rPr>
                                </m:ctrlPr>
                              </m:sSubPr>
                              <m:e>
                                <m:r>
                                  <a:rPr lang="en-US" altLang="zh-CN" sz="4000" i="1">
                                    <a:solidFill>
                                      <a:srgbClr val="595959"/>
                                    </a:solidFill>
                                    <a:latin typeface="Cambria Math" panose="02040503050406030204" pitchFamily="18" charset="0"/>
                                  </a:rPr>
                                  <m:t>𝑃</m:t>
                                </m:r>
                                <m:r>
                                  <m:rPr>
                                    <m:sty m:val="p"/>
                                  </m:rPr>
                                  <a:rPr lang="en-US" altLang="zh-CN" sz="4000" i="1">
                                    <a:solidFill>
                                      <a:srgbClr val="595959"/>
                                    </a:solidFill>
                                    <a:latin typeface="Cambria Math" panose="02040503050406030204" pitchFamily="18" charset="0"/>
                                  </a:rPr>
                                  <m:t>recision</m:t>
                                </m:r>
                              </m:e>
                              <m:sub>
                                <m:r>
                                  <a:rPr lang="en-US" altLang="zh-CN" sz="4000" b="0" i="1" smtClean="0">
                                    <a:solidFill>
                                      <a:srgbClr val="595959"/>
                                    </a:solidFill>
                                    <a:latin typeface="Cambria Math" panose="02040503050406030204" pitchFamily="18" charset="0"/>
                                  </a:rPr>
                                  <m:t>𝑖</m:t>
                                </m:r>
                              </m:sub>
                            </m:sSub>
                            <m:r>
                              <a:rPr lang="en-US" altLang="zh-CN" sz="4000" i="1" smtClean="0">
                                <a:solidFill>
                                  <a:srgbClr val="595959"/>
                                </a:solidFill>
                                <a:latin typeface="Cambria Math" panose="02040503050406030204" pitchFamily="18" charset="0"/>
                                <a:ea typeface="Cambria Math" panose="02040503050406030204" pitchFamily="18" charset="0"/>
                              </a:rPr>
                              <m:t>∙</m:t>
                            </m:r>
                            <m:sSub>
                              <m:sSubPr>
                                <m:ctrlPr>
                                  <a:rPr lang="en-US" altLang="zh-CN" sz="4000" i="1" smtClean="0">
                                    <a:solidFill>
                                      <a:srgbClr val="595959"/>
                                    </a:solidFill>
                                    <a:latin typeface="Cambria Math" panose="02040503050406030204" pitchFamily="18" charset="0"/>
                                    <a:ea typeface="Cambria Math" panose="02040503050406030204" pitchFamily="18" charset="0"/>
                                  </a:rPr>
                                </m:ctrlPr>
                              </m:sSubPr>
                              <m:e>
                                <m:r>
                                  <a:rPr lang="en-US" altLang="zh-CN" sz="4000" b="0" i="1" smtClean="0">
                                    <a:solidFill>
                                      <a:srgbClr val="595959"/>
                                    </a:solidFill>
                                    <a:latin typeface="Cambria Math" panose="02040503050406030204" pitchFamily="18" charset="0"/>
                                    <a:ea typeface="Cambria Math" panose="02040503050406030204" pitchFamily="18" charset="0"/>
                                  </a:rPr>
                                  <m:t>𝑅𝑒𝑐𝑎𝑙𝑙</m:t>
                                </m:r>
                              </m:e>
                              <m:sub>
                                <m:r>
                                  <a:rPr lang="en-US" altLang="zh-CN" sz="4000" b="0" i="1" smtClean="0">
                                    <a:solidFill>
                                      <a:srgbClr val="595959"/>
                                    </a:solidFill>
                                    <a:latin typeface="Cambria Math" panose="02040503050406030204" pitchFamily="18" charset="0"/>
                                    <a:ea typeface="Cambria Math" panose="02040503050406030204" pitchFamily="18" charset="0"/>
                                  </a:rPr>
                                  <m:t>𝑖</m:t>
                                </m:r>
                              </m:sub>
                            </m:sSub>
                          </m:num>
                          <m:den>
                            <m:sSup>
                              <m:sSupPr>
                                <m:ctrlPr>
                                  <a:rPr lang="en-US" altLang="zh-CN" sz="4000" i="1" smtClean="0">
                                    <a:solidFill>
                                      <a:srgbClr val="595959"/>
                                    </a:solidFill>
                                    <a:latin typeface="Cambria Math" panose="02040503050406030204" pitchFamily="18" charset="0"/>
                                  </a:rPr>
                                </m:ctrlPr>
                              </m:sSupPr>
                              <m:e>
                                <m:r>
                                  <a:rPr lang="en-US" altLang="zh-CN" sz="4000" b="0" i="1" smtClean="0">
                                    <a:solidFill>
                                      <a:srgbClr val="595959"/>
                                    </a:solidFill>
                                    <a:latin typeface="Cambria Math" panose="02040503050406030204" pitchFamily="18" charset="0"/>
                                  </a:rPr>
                                  <m:t>2</m:t>
                                </m:r>
                              </m:e>
                              <m:sup>
                                <m:r>
                                  <a:rPr lang="en-US" altLang="zh-CN" sz="4000" b="0" i="1" smtClean="0">
                                    <a:solidFill>
                                      <a:srgbClr val="595959"/>
                                    </a:solidFill>
                                    <a:latin typeface="Cambria Math" panose="02040503050406030204" pitchFamily="18" charset="0"/>
                                  </a:rPr>
                                  <m:t>2</m:t>
                                </m:r>
                              </m:sup>
                            </m:sSup>
                            <m:sSub>
                              <m:sSubPr>
                                <m:ctrlPr>
                                  <a:rPr lang="en-US" altLang="zh-CN" sz="4000" i="1">
                                    <a:solidFill>
                                      <a:srgbClr val="595959"/>
                                    </a:solidFill>
                                    <a:latin typeface="Cambria Math" panose="02040503050406030204" pitchFamily="18" charset="0"/>
                                  </a:rPr>
                                </m:ctrlPr>
                              </m:sSubPr>
                              <m:e>
                                <m:r>
                                  <a:rPr lang="en-US" altLang="zh-CN" sz="4000" i="1">
                                    <a:solidFill>
                                      <a:srgbClr val="595959"/>
                                    </a:solidFill>
                                    <a:latin typeface="Cambria Math" panose="02040503050406030204" pitchFamily="18" charset="0"/>
                                  </a:rPr>
                                  <m:t>𝑃</m:t>
                                </m:r>
                                <m:r>
                                  <m:rPr>
                                    <m:sty m:val="p"/>
                                  </m:rPr>
                                  <a:rPr lang="en-US" altLang="zh-CN" sz="4000" i="1">
                                    <a:solidFill>
                                      <a:srgbClr val="595959"/>
                                    </a:solidFill>
                                    <a:latin typeface="Cambria Math" panose="02040503050406030204" pitchFamily="18" charset="0"/>
                                  </a:rPr>
                                  <m:t>recision</m:t>
                                </m:r>
                              </m:e>
                              <m:sub>
                                <m:r>
                                  <a:rPr lang="en-US" altLang="zh-CN" sz="4000" i="1">
                                    <a:solidFill>
                                      <a:srgbClr val="595959"/>
                                    </a:solidFill>
                                    <a:latin typeface="Cambria Math" panose="02040503050406030204" pitchFamily="18" charset="0"/>
                                  </a:rPr>
                                  <m:t>𝑖</m:t>
                                </m:r>
                              </m:sub>
                            </m:sSub>
                            <m:r>
                              <a:rPr lang="en-US" altLang="zh-CN" sz="4000" b="0" i="1" smtClean="0">
                                <a:solidFill>
                                  <a:srgbClr val="595959"/>
                                </a:solidFill>
                                <a:latin typeface="Cambria Math" panose="02040503050406030204" pitchFamily="18" charset="0"/>
                              </a:rPr>
                              <m:t>+</m:t>
                            </m:r>
                            <m:sSub>
                              <m:sSubPr>
                                <m:ctrlPr>
                                  <a:rPr lang="en-US" altLang="zh-CN" sz="4000" i="1">
                                    <a:solidFill>
                                      <a:srgbClr val="595959"/>
                                    </a:solidFill>
                                    <a:latin typeface="Cambria Math" panose="02040503050406030204" pitchFamily="18" charset="0"/>
                                    <a:ea typeface="Cambria Math" panose="02040503050406030204" pitchFamily="18" charset="0"/>
                                  </a:rPr>
                                </m:ctrlPr>
                              </m:sSubPr>
                              <m:e>
                                <m:r>
                                  <a:rPr lang="en-US" altLang="zh-CN" sz="4000" i="1">
                                    <a:solidFill>
                                      <a:srgbClr val="595959"/>
                                    </a:solidFill>
                                    <a:latin typeface="Cambria Math" panose="02040503050406030204" pitchFamily="18" charset="0"/>
                                    <a:ea typeface="Cambria Math" panose="02040503050406030204" pitchFamily="18" charset="0"/>
                                  </a:rPr>
                                  <m:t>𝑅𝑒𝑐𝑎𝑙𝑙</m:t>
                                </m:r>
                              </m:e>
                              <m:sub>
                                <m:r>
                                  <a:rPr lang="en-US" altLang="zh-CN" sz="4000" i="1">
                                    <a:solidFill>
                                      <a:srgbClr val="595959"/>
                                    </a:solidFill>
                                    <a:latin typeface="Cambria Math" panose="02040503050406030204" pitchFamily="18" charset="0"/>
                                    <a:ea typeface="Cambria Math" panose="02040503050406030204" pitchFamily="18" charset="0"/>
                                  </a:rPr>
                                  <m:t>𝑖</m:t>
                                </m:r>
                              </m:sub>
                            </m:sSub>
                          </m:den>
                        </m:f>
                      </m:num>
                      <m:den>
                        <m:d>
                          <m:dPr>
                            <m:begChr m:val="|"/>
                            <m:endChr m:val="|"/>
                            <m:ctrlPr>
                              <a:rPr lang="en-US" altLang="zh-CN" sz="4000" i="1" smtClean="0">
                                <a:solidFill>
                                  <a:srgbClr val="595959"/>
                                </a:solidFill>
                                <a:latin typeface="Cambria Math" panose="02040503050406030204" pitchFamily="18" charset="0"/>
                              </a:rPr>
                            </m:ctrlPr>
                          </m:dPr>
                          <m:e>
                            <m:r>
                              <a:rPr lang="en-US" altLang="zh-CN" sz="4000" b="0" i="1" smtClean="0">
                                <a:solidFill>
                                  <a:srgbClr val="595959"/>
                                </a:solidFill>
                                <a:latin typeface="Cambria Math" panose="02040503050406030204" pitchFamily="18" charset="0"/>
                              </a:rPr>
                              <m:t>𝑆</m:t>
                            </m:r>
                          </m:e>
                        </m:d>
                      </m:den>
                    </m:f>
                  </m:oMath>
                </a14:m>
                <a:endParaRPr lang="zh-CN" altLang="en-US" sz="4000" dirty="0"/>
              </a:p>
            </p:txBody>
          </p:sp>
        </mc:Choice>
        <mc:Fallback xmlns="">
          <p:sp>
            <p:nvSpPr>
              <p:cNvPr id="4" name="文本框 3">
                <a:extLst>
                  <a:ext uri="{FF2B5EF4-FFF2-40B4-BE49-F238E27FC236}">
                    <a16:creationId xmlns:a16="http://schemas.microsoft.com/office/drawing/2014/main" id="{B858700D-93D1-47BD-9CC6-D144AE94DE2E}"/>
                  </a:ext>
                </a:extLst>
              </p:cNvPr>
              <p:cNvSpPr txBox="1">
                <a:spLocks noRot="1" noChangeAspect="1" noMove="1" noResize="1" noEditPoints="1" noAdjustHandles="1" noChangeArrowheads="1" noChangeShapeType="1" noTextEdit="1"/>
              </p:cNvSpPr>
              <p:nvPr/>
            </p:nvSpPr>
            <p:spPr>
              <a:xfrm>
                <a:off x="2764125" y="1878566"/>
                <a:ext cx="6663747" cy="1459117"/>
              </a:xfrm>
              <a:prstGeom prst="rect">
                <a:avLst/>
              </a:prstGeom>
              <a:blipFill>
                <a:blip r:embed="rId5"/>
                <a:stretch>
                  <a:fillRect l="-3199" b="-583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B1767CDD-4ABB-47C8-B87D-18FD2A73BB8C}"/>
              </a:ext>
            </a:extLst>
          </p:cNvPr>
          <p:cNvSpPr/>
          <p:nvPr/>
        </p:nvSpPr>
        <p:spPr>
          <a:xfrm>
            <a:off x="645458" y="4148138"/>
            <a:ext cx="10901083" cy="707886"/>
          </a:xfrm>
          <a:prstGeom prst="rect">
            <a:avLst/>
          </a:prstGeom>
        </p:spPr>
        <p:txBody>
          <a:bodyPr wrap="square">
            <a:spAutoFit/>
          </a:bodyPr>
          <a:lstStyle/>
          <a:p>
            <a:r>
              <a:rPr lang="en-US" altLang="zh-CN" sz="2200" b="1" dirty="0">
                <a:solidFill>
                  <a:srgbClr val="595959"/>
                </a:solidFill>
                <a:latin typeface="+mn-ea"/>
              </a:rPr>
              <a:t>S={</a:t>
            </a:r>
            <a:r>
              <a:rPr lang="zh-CN" altLang="en-US" sz="2200" b="1" dirty="0">
                <a:solidFill>
                  <a:srgbClr val="595959"/>
                </a:solidFill>
                <a:latin typeface="+mn-ea"/>
              </a:rPr>
              <a:t>运动</a:t>
            </a:r>
            <a:r>
              <a:rPr lang="en-US" altLang="zh-CN" sz="2200" b="1" dirty="0">
                <a:solidFill>
                  <a:srgbClr val="595959"/>
                </a:solidFill>
                <a:latin typeface="+mn-ea"/>
              </a:rPr>
              <a:t>,</a:t>
            </a:r>
            <a:r>
              <a:rPr lang="zh-CN" altLang="en-US" sz="2200" b="1" dirty="0">
                <a:solidFill>
                  <a:srgbClr val="595959"/>
                </a:solidFill>
                <a:latin typeface="+mn-ea"/>
              </a:rPr>
              <a:t>休闲</a:t>
            </a:r>
            <a:r>
              <a:rPr lang="en-US" altLang="zh-CN" sz="2200" b="1" dirty="0">
                <a:solidFill>
                  <a:srgbClr val="595959"/>
                </a:solidFill>
                <a:latin typeface="+mn-ea"/>
              </a:rPr>
              <a:t>,OL/</a:t>
            </a:r>
            <a:r>
              <a:rPr lang="zh-CN" altLang="en-US" sz="2200" b="1" dirty="0">
                <a:solidFill>
                  <a:srgbClr val="595959"/>
                </a:solidFill>
                <a:latin typeface="+mn-ea"/>
              </a:rPr>
              <a:t>通勤</a:t>
            </a:r>
            <a:r>
              <a:rPr lang="en-US" altLang="zh-CN" sz="2200" b="1" dirty="0">
                <a:solidFill>
                  <a:srgbClr val="595959"/>
                </a:solidFill>
                <a:latin typeface="+mn-ea"/>
              </a:rPr>
              <a:t>,</a:t>
            </a:r>
            <a:r>
              <a:rPr lang="zh-CN" altLang="en-US" sz="2200" b="1" dirty="0">
                <a:solidFill>
                  <a:srgbClr val="595959"/>
                </a:solidFill>
                <a:latin typeface="+mn-ea"/>
              </a:rPr>
              <a:t>日系</a:t>
            </a:r>
            <a:r>
              <a:rPr lang="en-US" altLang="zh-CN" sz="2200" b="1" dirty="0">
                <a:solidFill>
                  <a:srgbClr val="595959"/>
                </a:solidFill>
                <a:latin typeface="+mn-ea"/>
              </a:rPr>
              <a:t>,</a:t>
            </a:r>
            <a:r>
              <a:rPr lang="zh-CN" altLang="en-US" sz="2200" b="1" dirty="0">
                <a:solidFill>
                  <a:srgbClr val="595959"/>
                </a:solidFill>
                <a:latin typeface="+mn-ea"/>
              </a:rPr>
              <a:t>韩版</a:t>
            </a:r>
            <a:r>
              <a:rPr lang="en-US" altLang="zh-CN" sz="2200" b="1" dirty="0">
                <a:solidFill>
                  <a:srgbClr val="595959"/>
                </a:solidFill>
                <a:latin typeface="+mn-ea"/>
              </a:rPr>
              <a:t>,</a:t>
            </a:r>
            <a:r>
              <a:rPr lang="zh-CN" altLang="en-US" sz="2200" b="1" dirty="0">
                <a:solidFill>
                  <a:srgbClr val="595959"/>
                </a:solidFill>
                <a:latin typeface="+mn-ea"/>
              </a:rPr>
              <a:t>欧美</a:t>
            </a:r>
            <a:r>
              <a:rPr lang="en-US" altLang="zh-CN" sz="2200" b="1" dirty="0">
                <a:solidFill>
                  <a:srgbClr val="595959"/>
                </a:solidFill>
                <a:latin typeface="+mn-ea"/>
              </a:rPr>
              <a:t>,</a:t>
            </a:r>
            <a:r>
              <a:rPr lang="zh-CN" altLang="en-US" sz="2200" b="1" dirty="0">
                <a:solidFill>
                  <a:srgbClr val="595959"/>
                </a:solidFill>
                <a:latin typeface="+mn-ea"/>
              </a:rPr>
              <a:t>英伦</a:t>
            </a:r>
            <a:r>
              <a:rPr lang="en-US" altLang="zh-CN" sz="2200" b="1" dirty="0">
                <a:solidFill>
                  <a:srgbClr val="595959"/>
                </a:solidFill>
                <a:latin typeface="+mn-ea"/>
              </a:rPr>
              <a:t>,</a:t>
            </a:r>
            <a:r>
              <a:rPr lang="zh-CN" altLang="en-US" sz="2200" b="1" dirty="0">
                <a:solidFill>
                  <a:srgbClr val="595959"/>
                </a:solidFill>
                <a:latin typeface="+mn-ea"/>
              </a:rPr>
              <a:t>少女</a:t>
            </a:r>
            <a:r>
              <a:rPr lang="en-US" altLang="zh-CN" sz="2200" b="1" dirty="0">
                <a:solidFill>
                  <a:srgbClr val="595959"/>
                </a:solidFill>
                <a:latin typeface="+mn-ea"/>
              </a:rPr>
              <a:t>,</a:t>
            </a:r>
            <a:r>
              <a:rPr lang="zh-CN" altLang="en-US" sz="2200" b="1" dirty="0">
                <a:solidFill>
                  <a:srgbClr val="595959"/>
                </a:solidFill>
                <a:latin typeface="+mn-ea"/>
              </a:rPr>
              <a:t>名媛</a:t>
            </a:r>
            <a:r>
              <a:rPr lang="en-US" altLang="zh-CN" sz="2200" b="1" dirty="0">
                <a:solidFill>
                  <a:srgbClr val="595959"/>
                </a:solidFill>
                <a:latin typeface="+mn-ea"/>
              </a:rPr>
              <a:t>/</a:t>
            </a:r>
            <a:r>
              <a:rPr lang="zh-CN" altLang="en-US" sz="2200" b="1" dirty="0">
                <a:solidFill>
                  <a:srgbClr val="595959"/>
                </a:solidFill>
                <a:latin typeface="+mn-ea"/>
              </a:rPr>
              <a:t>淑女</a:t>
            </a:r>
            <a:r>
              <a:rPr lang="en-US" altLang="zh-CN" sz="2200" b="1" dirty="0">
                <a:solidFill>
                  <a:srgbClr val="595959"/>
                </a:solidFill>
                <a:latin typeface="+mn-ea"/>
              </a:rPr>
              <a:t>,</a:t>
            </a:r>
            <a:r>
              <a:rPr lang="zh-CN" altLang="en-US" sz="2200" b="1" dirty="0">
                <a:solidFill>
                  <a:srgbClr val="595959"/>
                </a:solidFill>
                <a:latin typeface="+mn-ea"/>
              </a:rPr>
              <a:t>简约</a:t>
            </a:r>
            <a:r>
              <a:rPr lang="en-US" altLang="zh-CN" sz="2200" b="1" dirty="0">
                <a:solidFill>
                  <a:srgbClr val="595959"/>
                </a:solidFill>
                <a:latin typeface="+mn-ea"/>
              </a:rPr>
              <a:t>,</a:t>
            </a:r>
            <a:r>
              <a:rPr lang="zh-CN" altLang="en-US" sz="2200" b="1" dirty="0">
                <a:solidFill>
                  <a:srgbClr val="595959"/>
                </a:solidFill>
                <a:latin typeface="+mn-ea"/>
              </a:rPr>
              <a:t>自然</a:t>
            </a:r>
            <a:r>
              <a:rPr lang="en-US" altLang="zh-CN" sz="2200" b="1" dirty="0">
                <a:solidFill>
                  <a:srgbClr val="595959"/>
                </a:solidFill>
                <a:latin typeface="+mn-ea"/>
              </a:rPr>
              <a:t>,</a:t>
            </a:r>
            <a:r>
              <a:rPr lang="zh-CN" altLang="en-US" sz="2200" b="1" dirty="0">
                <a:solidFill>
                  <a:srgbClr val="595959"/>
                </a:solidFill>
                <a:latin typeface="+mn-ea"/>
              </a:rPr>
              <a:t>街头</a:t>
            </a:r>
            <a:r>
              <a:rPr lang="en-US" altLang="zh-CN" sz="2200" b="1" dirty="0">
                <a:solidFill>
                  <a:srgbClr val="595959"/>
                </a:solidFill>
                <a:latin typeface="+mn-ea"/>
              </a:rPr>
              <a:t>/</a:t>
            </a:r>
            <a:r>
              <a:rPr lang="zh-CN" altLang="en-US" sz="2200" b="1" dirty="0">
                <a:solidFill>
                  <a:srgbClr val="595959"/>
                </a:solidFill>
                <a:latin typeface="+mn-ea"/>
              </a:rPr>
              <a:t>朋克</a:t>
            </a:r>
            <a:r>
              <a:rPr lang="en-US" altLang="zh-CN" sz="2200" b="1" dirty="0">
                <a:solidFill>
                  <a:srgbClr val="595959"/>
                </a:solidFill>
                <a:latin typeface="+mn-ea"/>
              </a:rPr>
              <a:t>,</a:t>
            </a:r>
            <a:r>
              <a:rPr lang="zh-CN" altLang="en-US" sz="2200" b="1" dirty="0">
                <a:solidFill>
                  <a:srgbClr val="595959"/>
                </a:solidFill>
                <a:latin typeface="+mn-ea"/>
              </a:rPr>
              <a:t>民族</a:t>
            </a:r>
            <a:r>
              <a:rPr lang="en-US" altLang="zh-CN" sz="2200" b="1" dirty="0">
                <a:solidFill>
                  <a:srgbClr val="595959"/>
                </a:solidFill>
                <a:latin typeface="+mn-ea"/>
              </a:rPr>
              <a:t>}</a:t>
            </a:r>
            <a:r>
              <a:rPr lang="zh-CN" altLang="en-US" sz="2200" b="1" dirty="0">
                <a:solidFill>
                  <a:srgbClr val="595959"/>
                </a:solidFill>
                <a:latin typeface="+mn-ea"/>
              </a:rPr>
              <a:t> </a:t>
            </a:r>
            <a:br>
              <a:rPr lang="zh-CN" altLang="en-US" dirty="0"/>
            </a:br>
            <a:endParaRPr lang="zh-CN" altLang="en-US" dirty="0"/>
          </a:p>
        </p:txBody>
      </p:sp>
      <p:sp>
        <p:nvSpPr>
          <p:cNvPr id="2" name="矩形 1">
            <a:extLst>
              <a:ext uri="{FF2B5EF4-FFF2-40B4-BE49-F238E27FC236}">
                <a16:creationId xmlns:a16="http://schemas.microsoft.com/office/drawing/2014/main" id="{6999FC7B-A09F-43AC-BB25-747557055D3C}"/>
              </a:ext>
            </a:extLst>
          </p:cNvPr>
          <p:cNvSpPr/>
          <p:nvPr/>
        </p:nvSpPr>
        <p:spPr>
          <a:xfrm>
            <a:off x="6504709" y="1885950"/>
            <a:ext cx="1652155" cy="4727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B8ACDA1-6CD0-4C9E-A3B0-73A94D55FD98}"/>
              </a:ext>
            </a:extLst>
          </p:cNvPr>
          <p:cNvSpPr/>
          <p:nvPr/>
        </p:nvSpPr>
        <p:spPr>
          <a:xfrm>
            <a:off x="8242443" y="1887682"/>
            <a:ext cx="1185430" cy="4727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AF3D230E-692A-4652-BDCD-AB198CC46F19}"/>
              </a:ext>
            </a:extLst>
          </p:cNvPr>
          <p:cNvCxnSpPr>
            <a:stCxn id="2" idx="0"/>
          </p:cNvCxnSpPr>
          <p:nvPr/>
        </p:nvCxnSpPr>
        <p:spPr>
          <a:xfrm flipV="1">
            <a:off x="7330787" y="1496291"/>
            <a:ext cx="5195" cy="389659"/>
          </a:xfrm>
          <a:prstGeom prst="straightConnector1">
            <a:avLst/>
          </a:prstGeom>
          <a:ln w="38100">
            <a:solidFill>
              <a:srgbClr val="2F528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331F2EC-2D87-4EAC-AC29-A4A9EC048184}"/>
              </a:ext>
            </a:extLst>
          </p:cNvPr>
          <p:cNvCxnSpPr/>
          <p:nvPr/>
        </p:nvCxnSpPr>
        <p:spPr>
          <a:xfrm flipV="1">
            <a:off x="8835158" y="1492599"/>
            <a:ext cx="5195" cy="389659"/>
          </a:xfrm>
          <a:prstGeom prst="straightConnector1">
            <a:avLst/>
          </a:prstGeom>
          <a:ln w="38100">
            <a:solidFill>
              <a:srgbClr val="2F528F"/>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71BB155-9934-42CA-95C8-D85976512052}"/>
              </a:ext>
            </a:extLst>
          </p:cNvPr>
          <p:cNvSpPr txBox="1"/>
          <p:nvPr/>
        </p:nvSpPr>
        <p:spPr>
          <a:xfrm>
            <a:off x="6504709" y="1176736"/>
            <a:ext cx="1640394" cy="369332"/>
          </a:xfrm>
          <a:prstGeom prst="rect">
            <a:avLst/>
          </a:prstGeom>
          <a:noFill/>
        </p:spPr>
        <p:txBody>
          <a:bodyPr wrap="square" rtlCol="0">
            <a:spAutoFit/>
          </a:bodyPr>
          <a:lstStyle/>
          <a:p>
            <a:r>
              <a:rPr lang="zh-CN" altLang="en-US" dirty="0">
                <a:solidFill>
                  <a:srgbClr val="2F528F"/>
                </a:solidFill>
                <a:latin typeface="+mn-ea"/>
              </a:rPr>
              <a:t>标签</a:t>
            </a:r>
            <a:r>
              <a:rPr lang="en-US" altLang="zh-CN" dirty="0" err="1">
                <a:solidFill>
                  <a:srgbClr val="2F528F"/>
                </a:solidFill>
                <a:latin typeface="+mn-ea"/>
              </a:rPr>
              <a:t>i</a:t>
            </a:r>
            <a:r>
              <a:rPr lang="zh-CN" altLang="en-US" dirty="0">
                <a:solidFill>
                  <a:srgbClr val="2F528F"/>
                </a:solidFill>
                <a:latin typeface="+mn-ea"/>
              </a:rPr>
              <a:t>的精确率</a:t>
            </a:r>
          </a:p>
        </p:txBody>
      </p:sp>
      <p:sp>
        <p:nvSpPr>
          <p:cNvPr id="15" name="文本框 14">
            <a:extLst>
              <a:ext uri="{FF2B5EF4-FFF2-40B4-BE49-F238E27FC236}">
                <a16:creationId xmlns:a16="http://schemas.microsoft.com/office/drawing/2014/main" id="{F28EAB68-DFAE-4F47-AA68-539EF6585C41}"/>
              </a:ext>
            </a:extLst>
          </p:cNvPr>
          <p:cNvSpPr txBox="1"/>
          <p:nvPr/>
        </p:nvSpPr>
        <p:spPr>
          <a:xfrm>
            <a:off x="8014961" y="1171542"/>
            <a:ext cx="1640394" cy="369332"/>
          </a:xfrm>
          <a:prstGeom prst="rect">
            <a:avLst/>
          </a:prstGeom>
          <a:noFill/>
        </p:spPr>
        <p:txBody>
          <a:bodyPr wrap="square" rtlCol="0">
            <a:spAutoFit/>
          </a:bodyPr>
          <a:lstStyle/>
          <a:p>
            <a:r>
              <a:rPr lang="zh-CN" altLang="en-US" dirty="0">
                <a:solidFill>
                  <a:srgbClr val="2F528F"/>
                </a:solidFill>
                <a:latin typeface="+mn-ea"/>
              </a:rPr>
              <a:t>标签</a:t>
            </a:r>
            <a:r>
              <a:rPr lang="en-US" altLang="zh-CN" dirty="0" err="1">
                <a:solidFill>
                  <a:srgbClr val="2F528F"/>
                </a:solidFill>
                <a:latin typeface="+mn-ea"/>
              </a:rPr>
              <a:t>i</a:t>
            </a:r>
            <a:r>
              <a:rPr lang="zh-CN" altLang="en-US" dirty="0">
                <a:solidFill>
                  <a:srgbClr val="2F528F"/>
                </a:solidFill>
                <a:latin typeface="+mn-ea"/>
              </a:rPr>
              <a:t>的召回率</a:t>
            </a:r>
          </a:p>
        </p:txBody>
      </p:sp>
    </p:spTree>
    <p:extLst>
      <p:ext uri="{BB962C8B-B14F-4D97-AF65-F5344CB8AC3E}">
        <p14:creationId xmlns:p14="http://schemas.microsoft.com/office/powerpoint/2010/main" val="4262476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 name="文本框 2">
            <a:extLst>
              <a:ext uri="{FF2B5EF4-FFF2-40B4-BE49-F238E27FC236}">
                <a16:creationId xmlns:a16="http://schemas.microsoft.com/office/drawing/2014/main" id="{5C9285F8-5C48-4210-A942-D1F4F9E2CBB0}"/>
              </a:ext>
            </a:extLst>
          </p:cNvPr>
          <p:cNvSpPr txBox="1"/>
          <p:nvPr/>
        </p:nvSpPr>
        <p:spPr>
          <a:xfrm>
            <a:off x="4743658" y="1370093"/>
            <a:ext cx="255123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2A346"/>
                </a:solidFill>
                <a:effectLst/>
                <a:uLnTx/>
                <a:uFillTx/>
                <a:cs typeface="+mn-ea"/>
                <a:sym typeface="+mn-lt"/>
              </a:rPr>
              <a:t>面对的问题及解决方案</a:t>
            </a:r>
          </a:p>
        </p:txBody>
      </p:sp>
      <p:sp>
        <p:nvSpPr>
          <p:cNvPr id="78" name="TextBox 29">
            <a:extLst>
              <a:ext uri="{FF2B5EF4-FFF2-40B4-BE49-F238E27FC236}">
                <a16:creationId xmlns:a16="http://schemas.microsoft.com/office/drawing/2014/main" id="{EEFCD836-D459-4657-8126-9E7DFAAB0F66}"/>
              </a:ext>
            </a:extLst>
          </p:cNvPr>
          <p:cNvSpPr txBox="1"/>
          <p:nvPr/>
        </p:nvSpPr>
        <p:spPr>
          <a:xfrm>
            <a:off x="5239315" y="3669275"/>
            <a:ext cx="1826141" cy="338554"/>
          </a:xfrm>
          <a:prstGeom prst="rect">
            <a:avLst/>
          </a:prstGeom>
          <a:noFill/>
        </p:spPr>
        <p:txBody>
          <a:bodyPr wrap="none" rtlCol="0">
            <a:spAutoFit/>
          </a:bodyPr>
          <a:lstStyle/>
          <a:p>
            <a:pPr algn="ctr"/>
            <a:r>
              <a:rPr lang="zh-CN" altLang="en-US" sz="1600" b="1" dirty="0">
                <a:solidFill>
                  <a:schemeClr val="tx1">
                    <a:lumMod val="65000"/>
                    <a:lumOff val="35000"/>
                  </a:schemeClr>
                </a:solidFill>
                <a:cs typeface="+mn-ea"/>
                <a:sym typeface="+mn-lt"/>
              </a:rPr>
              <a:t>任务本身的抽象性</a:t>
            </a:r>
            <a:endParaRPr lang="id-ID" sz="1600" b="1" dirty="0">
              <a:solidFill>
                <a:schemeClr val="tx1">
                  <a:lumMod val="65000"/>
                  <a:lumOff val="35000"/>
                </a:schemeClr>
              </a:solidFill>
              <a:cs typeface="+mn-ea"/>
              <a:sym typeface="+mn-lt"/>
            </a:endParaRPr>
          </a:p>
        </p:txBody>
      </p:sp>
      <p:grpSp>
        <p:nvGrpSpPr>
          <p:cNvPr id="95" name="Group 55">
            <a:extLst>
              <a:ext uri="{FF2B5EF4-FFF2-40B4-BE49-F238E27FC236}">
                <a16:creationId xmlns:a16="http://schemas.microsoft.com/office/drawing/2014/main" id="{8E976D24-7DD0-4BC2-A509-AA108FDC4DC6}"/>
              </a:ext>
            </a:extLst>
          </p:cNvPr>
          <p:cNvGrpSpPr/>
          <p:nvPr/>
        </p:nvGrpSpPr>
        <p:grpSpPr>
          <a:xfrm>
            <a:off x="5735306" y="2577536"/>
            <a:ext cx="872712" cy="872712"/>
            <a:chOff x="8867847" y="4140485"/>
            <a:chExt cx="1026356" cy="1026356"/>
          </a:xfrm>
          <a:effectLst/>
        </p:grpSpPr>
        <p:sp>
          <p:nvSpPr>
            <p:cNvPr id="96" name="Oval 9">
              <a:extLst>
                <a:ext uri="{FF2B5EF4-FFF2-40B4-BE49-F238E27FC236}">
                  <a16:creationId xmlns:a16="http://schemas.microsoft.com/office/drawing/2014/main" id="{F682C971-08E5-4735-A689-596660BED580}"/>
                </a:ext>
              </a:extLst>
            </p:cNvPr>
            <p:cNvSpPr/>
            <p:nvPr/>
          </p:nvSpPr>
          <p:spPr>
            <a:xfrm>
              <a:off x="8867847" y="4140485"/>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97" name="AutoShape 139">
              <a:extLst>
                <a:ext uri="{FF2B5EF4-FFF2-40B4-BE49-F238E27FC236}">
                  <a16:creationId xmlns:a16="http://schemas.microsoft.com/office/drawing/2014/main" id="{3C34C9A1-B7DD-4462-B72C-E30E1BE2A6D1}"/>
                </a:ext>
              </a:extLst>
            </p:cNvPr>
            <p:cNvSpPr>
              <a:spLocks/>
            </p:cNvSpPr>
            <p:nvPr/>
          </p:nvSpPr>
          <p:spPr bwMode="auto">
            <a:xfrm>
              <a:off x="9201809" y="4479963"/>
              <a:ext cx="358432" cy="347402"/>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F8F8F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sp>
        <p:nvSpPr>
          <p:cNvPr id="19" name="文本框 18">
            <a:extLst>
              <a:ext uri="{FF2B5EF4-FFF2-40B4-BE49-F238E27FC236}">
                <a16:creationId xmlns:a16="http://schemas.microsoft.com/office/drawing/2014/main" id="{24CCEE1E-9D1C-403D-90FE-940741F97C90}"/>
              </a:ext>
            </a:extLst>
          </p:cNvPr>
          <p:cNvSpPr txBox="1"/>
          <p:nvPr/>
        </p:nvSpPr>
        <p:spPr>
          <a:xfrm>
            <a:off x="4989791" y="457200"/>
            <a:ext cx="3084188" cy="861774"/>
          </a:xfrm>
          <a:prstGeom prst="rect">
            <a:avLst/>
          </a:prstGeom>
          <a:noFill/>
        </p:spPr>
        <p:txBody>
          <a:bodyPr wrap="square" rtlCol="0">
            <a:spAutoFit/>
          </a:bodyPr>
          <a:lstStyle/>
          <a:p>
            <a:pPr algn="ctr"/>
            <a:r>
              <a:rPr lang="zh-CN" altLang="en-US" sz="5000" b="1" dirty="0">
                <a:solidFill>
                  <a:srgbClr val="F2A346"/>
                </a:solidFill>
                <a:cs typeface="+mn-ea"/>
                <a:sym typeface="+mn-lt"/>
              </a:rPr>
              <a:t>方法介绍</a:t>
            </a:r>
          </a:p>
        </p:txBody>
      </p:sp>
      <p:sp>
        <p:nvSpPr>
          <p:cNvPr id="20" name="文本框 19">
            <a:extLst>
              <a:ext uri="{FF2B5EF4-FFF2-40B4-BE49-F238E27FC236}">
                <a16:creationId xmlns:a16="http://schemas.microsoft.com/office/drawing/2014/main" id="{2303682A-CC63-4C82-9762-FFB2C91991E6}"/>
              </a:ext>
            </a:extLst>
          </p:cNvPr>
          <p:cNvSpPr txBox="1"/>
          <p:nvPr/>
        </p:nvSpPr>
        <p:spPr>
          <a:xfrm>
            <a:off x="4026333" y="457200"/>
            <a:ext cx="1259650" cy="861774"/>
          </a:xfrm>
          <a:prstGeom prst="rect">
            <a:avLst/>
          </a:prstGeom>
          <a:noFill/>
        </p:spPr>
        <p:txBody>
          <a:bodyPr wrap="square" rtlCol="0">
            <a:spAutoFit/>
          </a:bodyPr>
          <a:lstStyle/>
          <a:p>
            <a:pPr algn="ctr"/>
            <a:r>
              <a:rPr lang="en-US" altLang="zh-CN" sz="5000" b="1" dirty="0">
                <a:solidFill>
                  <a:schemeClr val="tx1">
                    <a:lumMod val="75000"/>
                    <a:lumOff val="25000"/>
                  </a:schemeClr>
                </a:solidFill>
                <a:cs typeface="+mn-ea"/>
                <a:sym typeface="+mn-lt"/>
              </a:rPr>
              <a:t>02</a:t>
            </a:r>
            <a:endParaRPr lang="zh-CN" altLang="en-US" sz="5000" b="1" dirty="0">
              <a:solidFill>
                <a:schemeClr val="tx1">
                  <a:lumMod val="75000"/>
                  <a:lumOff val="25000"/>
                </a:schemeClr>
              </a:solidFill>
              <a:cs typeface="+mn-ea"/>
              <a:sym typeface="+mn-lt"/>
            </a:endParaRPr>
          </a:p>
        </p:txBody>
      </p:sp>
      <p:pic>
        <p:nvPicPr>
          <p:cNvPr id="13" name="图片 12">
            <a:extLst>
              <a:ext uri="{FF2B5EF4-FFF2-40B4-BE49-F238E27FC236}">
                <a16:creationId xmlns:a16="http://schemas.microsoft.com/office/drawing/2014/main" id="{5736604D-9FC6-47A6-8AEE-8A3F70BEB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757" y="2062506"/>
            <a:ext cx="7934325" cy="3343275"/>
          </a:xfrm>
          <a:prstGeom prst="rect">
            <a:avLst/>
          </a:prstGeom>
        </p:spPr>
      </p:pic>
      <p:sp>
        <p:nvSpPr>
          <p:cNvPr id="64" name="TextBox 36">
            <a:extLst>
              <a:ext uri="{FF2B5EF4-FFF2-40B4-BE49-F238E27FC236}">
                <a16:creationId xmlns:a16="http://schemas.microsoft.com/office/drawing/2014/main" id="{8FD3DFA6-9FD3-4F4F-863E-4BFDDB7FC5A5}"/>
              </a:ext>
            </a:extLst>
          </p:cNvPr>
          <p:cNvSpPr txBox="1"/>
          <p:nvPr/>
        </p:nvSpPr>
        <p:spPr>
          <a:xfrm>
            <a:off x="4756923" y="3681438"/>
            <a:ext cx="2829476" cy="338554"/>
          </a:xfrm>
          <a:prstGeom prst="rect">
            <a:avLst/>
          </a:prstGeom>
          <a:noFill/>
        </p:spPr>
        <p:txBody>
          <a:bodyPr wrap="square" rtlCol="0">
            <a:spAutoFit/>
          </a:bodyPr>
          <a:lstStyle/>
          <a:p>
            <a:pPr algn="ctr"/>
            <a:r>
              <a:rPr lang="zh-CN" altLang="en-US" sz="1600" b="1" dirty="0">
                <a:solidFill>
                  <a:schemeClr val="tx1">
                    <a:lumMod val="65000"/>
                    <a:lumOff val="35000"/>
                  </a:schemeClr>
                </a:solidFill>
                <a:cs typeface="+mn-ea"/>
                <a:sym typeface="+mn-lt"/>
              </a:rPr>
              <a:t>样本标签数量不均衡</a:t>
            </a:r>
            <a:endParaRPr lang="id-ID" sz="1600" b="1" dirty="0">
              <a:solidFill>
                <a:schemeClr val="tx1">
                  <a:lumMod val="65000"/>
                  <a:lumOff val="35000"/>
                </a:schemeClr>
              </a:solidFill>
              <a:cs typeface="+mn-ea"/>
              <a:sym typeface="+mn-lt"/>
            </a:endParaRPr>
          </a:p>
        </p:txBody>
      </p:sp>
      <p:grpSp>
        <p:nvGrpSpPr>
          <p:cNvPr id="48" name="Group 55">
            <a:extLst>
              <a:ext uri="{FF2B5EF4-FFF2-40B4-BE49-F238E27FC236}">
                <a16:creationId xmlns:a16="http://schemas.microsoft.com/office/drawing/2014/main" id="{4F624535-1C79-4066-9635-723C2BCCC280}"/>
              </a:ext>
            </a:extLst>
          </p:cNvPr>
          <p:cNvGrpSpPr/>
          <p:nvPr/>
        </p:nvGrpSpPr>
        <p:grpSpPr>
          <a:xfrm>
            <a:off x="5735306" y="2577536"/>
            <a:ext cx="872712" cy="872712"/>
            <a:chOff x="8867847" y="4140485"/>
            <a:chExt cx="1026356" cy="1026356"/>
          </a:xfrm>
          <a:effectLst/>
        </p:grpSpPr>
        <p:sp>
          <p:nvSpPr>
            <p:cNvPr id="49" name="Oval 9">
              <a:extLst>
                <a:ext uri="{FF2B5EF4-FFF2-40B4-BE49-F238E27FC236}">
                  <a16:creationId xmlns:a16="http://schemas.microsoft.com/office/drawing/2014/main" id="{60D6D41F-2C8B-4995-86A2-8AA42E5C543B}"/>
                </a:ext>
              </a:extLst>
            </p:cNvPr>
            <p:cNvSpPr/>
            <p:nvPr/>
          </p:nvSpPr>
          <p:spPr>
            <a:xfrm>
              <a:off x="8867847" y="4140485"/>
              <a:ext cx="1026356" cy="1026356"/>
            </a:xfrm>
            <a:prstGeom prst="ellipse">
              <a:avLst/>
            </a:prstGeom>
            <a:solidFill>
              <a:srgbClr val="F2A34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u="none" strike="noStrike" kern="0" cap="none" spc="0" normalizeH="0" baseline="0" noProof="0">
                <a:ln>
                  <a:noFill/>
                </a:ln>
                <a:solidFill>
                  <a:schemeClr val="tx1">
                    <a:lumMod val="65000"/>
                    <a:lumOff val="35000"/>
                  </a:schemeClr>
                </a:solidFill>
                <a:effectLst/>
                <a:uLnTx/>
                <a:uFillTx/>
                <a:cs typeface="+mn-ea"/>
                <a:sym typeface="+mn-lt"/>
              </a:endParaRPr>
            </a:p>
          </p:txBody>
        </p:sp>
        <p:sp>
          <p:nvSpPr>
            <p:cNvPr id="50" name="AutoShape 139">
              <a:extLst>
                <a:ext uri="{FF2B5EF4-FFF2-40B4-BE49-F238E27FC236}">
                  <a16:creationId xmlns:a16="http://schemas.microsoft.com/office/drawing/2014/main" id="{9FEC2ED8-8E60-40E3-9BB6-1AEB51116774}"/>
                </a:ext>
              </a:extLst>
            </p:cNvPr>
            <p:cNvSpPr>
              <a:spLocks/>
            </p:cNvSpPr>
            <p:nvPr/>
          </p:nvSpPr>
          <p:spPr bwMode="auto">
            <a:xfrm>
              <a:off x="9201809" y="4479963"/>
              <a:ext cx="358432" cy="347402"/>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F8F8F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grpSp>
      <p:pic>
        <p:nvPicPr>
          <p:cNvPr id="15" name="图片 14">
            <a:extLst>
              <a:ext uri="{FF2B5EF4-FFF2-40B4-BE49-F238E27FC236}">
                <a16:creationId xmlns:a16="http://schemas.microsoft.com/office/drawing/2014/main" id="{0775BE29-49DD-4E48-A866-D0DBC3C95CFA}"/>
              </a:ext>
            </a:extLst>
          </p:cNvPr>
          <p:cNvPicPr>
            <a:picLocks noChangeAspect="1"/>
          </p:cNvPicPr>
          <p:nvPr/>
        </p:nvPicPr>
        <p:blipFill>
          <a:blip r:embed="rId6"/>
          <a:stretch>
            <a:fillRect/>
          </a:stretch>
        </p:blipFill>
        <p:spPr>
          <a:xfrm>
            <a:off x="498998" y="1883281"/>
            <a:ext cx="11226278" cy="4019285"/>
          </a:xfrm>
          <a:prstGeom prst="rect">
            <a:avLst/>
          </a:prstGeom>
        </p:spPr>
      </p:pic>
      <p:grpSp>
        <p:nvGrpSpPr>
          <p:cNvPr id="28" name="组合 27">
            <a:extLst>
              <a:ext uri="{FF2B5EF4-FFF2-40B4-BE49-F238E27FC236}">
                <a16:creationId xmlns:a16="http://schemas.microsoft.com/office/drawing/2014/main" id="{D8BD1EE8-3EE4-411D-B803-F9DA8AE103EB}"/>
              </a:ext>
            </a:extLst>
          </p:cNvPr>
          <p:cNvGrpSpPr/>
          <p:nvPr/>
        </p:nvGrpSpPr>
        <p:grpSpPr>
          <a:xfrm>
            <a:off x="2142232" y="1810505"/>
            <a:ext cx="7896225" cy="4762560"/>
            <a:chOff x="2152316" y="2927919"/>
            <a:chExt cx="7896225" cy="4762560"/>
          </a:xfrm>
        </p:grpSpPr>
        <p:sp>
          <p:nvSpPr>
            <p:cNvPr id="33" name="文本框 32">
              <a:extLst>
                <a:ext uri="{FF2B5EF4-FFF2-40B4-BE49-F238E27FC236}">
                  <a16:creationId xmlns:a16="http://schemas.microsoft.com/office/drawing/2014/main" id="{93A81A64-69B2-479C-B3DF-58F1479DC835}"/>
                </a:ext>
              </a:extLst>
            </p:cNvPr>
            <p:cNvSpPr txBox="1"/>
            <p:nvPr/>
          </p:nvSpPr>
          <p:spPr>
            <a:xfrm>
              <a:off x="5605850" y="2927919"/>
              <a:ext cx="968989" cy="400110"/>
            </a:xfrm>
            <a:prstGeom prst="rect">
              <a:avLst/>
            </a:prstGeom>
            <a:noFill/>
          </p:spPr>
          <p:txBody>
            <a:bodyPr wrap="square" rtlCol="0">
              <a:spAutoFit/>
            </a:bodyPr>
            <a:lstStyle/>
            <a:p>
              <a:r>
                <a:rPr lang="zh-CN" altLang="en-US" sz="2000" b="1" dirty="0"/>
                <a:t>降采样</a:t>
              </a:r>
            </a:p>
          </p:txBody>
        </p:sp>
        <p:pic>
          <p:nvPicPr>
            <p:cNvPr id="27" name="图片 26">
              <a:extLst>
                <a:ext uri="{FF2B5EF4-FFF2-40B4-BE49-F238E27FC236}">
                  <a16:creationId xmlns:a16="http://schemas.microsoft.com/office/drawing/2014/main" id="{E9E7B291-7684-4953-AA2C-89297922EAEF}"/>
                </a:ext>
              </a:extLst>
            </p:cNvPr>
            <p:cNvPicPr>
              <a:picLocks noChangeAspect="1"/>
            </p:cNvPicPr>
            <p:nvPr/>
          </p:nvPicPr>
          <p:blipFill>
            <a:blip r:embed="rId7"/>
            <a:stretch>
              <a:fillRect/>
            </a:stretch>
          </p:blipFill>
          <p:spPr>
            <a:xfrm>
              <a:off x="2152316" y="3328029"/>
              <a:ext cx="7896225" cy="4362450"/>
            </a:xfrm>
            <a:prstGeom prst="rect">
              <a:avLst/>
            </a:prstGeom>
          </p:spPr>
        </p:pic>
      </p:grpSp>
      <p:grpSp>
        <p:nvGrpSpPr>
          <p:cNvPr id="32" name="组合 31">
            <a:extLst>
              <a:ext uri="{FF2B5EF4-FFF2-40B4-BE49-F238E27FC236}">
                <a16:creationId xmlns:a16="http://schemas.microsoft.com/office/drawing/2014/main" id="{F7E787A6-1EF2-46E0-927C-DA9E8CF2CABB}"/>
              </a:ext>
            </a:extLst>
          </p:cNvPr>
          <p:cNvGrpSpPr/>
          <p:nvPr/>
        </p:nvGrpSpPr>
        <p:grpSpPr>
          <a:xfrm>
            <a:off x="2706958" y="1998145"/>
            <a:ext cx="8001034" cy="871537"/>
            <a:chOff x="2706958" y="1998145"/>
            <a:chExt cx="8001034" cy="871537"/>
          </a:xfrm>
        </p:grpSpPr>
        <p:sp>
          <p:nvSpPr>
            <p:cNvPr id="30" name="右大括号 29">
              <a:extLst>
                <a:ext uri="{FF2B5EF4-FFF2-40B4-BE49-F238E27FC236}">
                  <a16:creationId xmlns:a16="http://schemas.microsoft.com/office/drawing/2014/main" id="{4EE11754-9C0F-4439-B0DE-71FCDDE431B2}"/>
                </a:ext>
              </a:extLst>
            </p:cNvPr>
            <p:cNvSpPr/>
            <p:nvPr/>
          </p:nvSpPr>
          <p:spPr>
            <a:xfrm rot="16200000">
              <a:off x="5653856" y="-465920"/>
              <a:ext cx="388704" cy="6282500"/>
            </a:xfrm>
            <a:prstGeom prst="rightBrace">
              <a:avLst>
                <a:gd name="adj1" fmla="val 8333"/>
                <a:gd name="adj2" fmla="val 84005"/>
              </a:avLst>
            </a:prstGeom>
            <a:ln w="317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996A6880-ECD6-4ABC-ACFB-7BCA990AC682}"/>
                </a:ext>
              </a:extLst>
            </p:cNvPr>
            <p:cNvSpPr txBox="1"/>
            <p:nvPr/>
          </p:nvSpPr>
          <p:spPr>
            <a:xfrm>
              <a:off x="6569116" y="1998145"/>
              <a:ext cx="4138876" cy="369332"/>
            </a:xfrm>
            <a:prstGeom prst="rect">
              <a:avLst/>
            </a:prstGeom>
            <a:noFill/>
          </p:spPr>
          <p:txBody>
            <a:bodyPr wrap="square" rtlCol="0">
              <a:spAutoFit/>
            </a:bodyPr>
            <a:lstStyle/>
            <a:p>
              <a:r>
                <a:rPr lang="zh-CN" altLang="en-US" dirty="0"/>
                <a:t>从中随机抽取与少类别相同数量的样本</a:t>
              </a:r>
            </a:p>
          </p:txBody>
        </p:sp>
      </p:grpSp>
      <p:sp>
        <p:nvSpPr>
          <p:cNvPr id="34" name="文本框 33">
            <a:extLst>
              <a:ext uri="{FF2B5EF4-FFF2-40B4-BE49-F238E27FC236}">
                <a16:creationId xmlns:a16="http://schemas.microsoft.com/office/drawing/2014/main" id="{4F57DB40-9974-4879-8D07-7123E33C38EE}"/>
              </a:ext>
            </a:extLst>
          </p:cNvPr>
          <p:cNvSpPr txBox="1"/>
          <p:nvPr/>
        </p:nvSpPr>
        <p:spPr>
          <a:xfrm>
            <a:off x="5223047" y="1937557"/>
            <a:ext cx="1859973" cy="369332"/>
          </a:xfrm>
          <a:prstGeom prst="rect">
            <a:avLst/>
          </a:prstGeom>
          <a:noFill/>
        </p:spPr>
        <p:txBody>
          <a:bodyPr wrap="square" rtlCol="0">
            <a:spAutoFit/>
          </a:bodyPr>
          <a:lstStyle/>
          <a:p>
            <a:r>
              <a:rPr lang="zh-CN" altLang="en-US" b="1" dirty="0"/>
              <a:t>代价敏感的学习</a:t>
            </a:r>
          </a:p>
        </p:txBody>
      </p:sp>
      <p:sp>
        <p:nvSpPr>
          <p:cNvPr id="35" name="文本框 34">
            <a:extLst>
              <a:ext uri="{FF2B5EF4-FFF2-40B4-BE49-F238E27FC236}">
                <a16:creationId xmlns:a16="http://schemas.microsoft.com/office/drawing/2014/main" id="{E2843224-6C77-486A-92DE-149E210D6283}"/>
              </a:ext>
            </a:extLst>
          </p:cNvPr>
          <p:cNvSpPr txBox="1"/>
          <p:nvPr/>
        </p:nvSpPr>
        <p:spPr>
          <a:xfrm>
            <a:off x="2854562" y="2346949"/>
            <a:ext cx="6029008" cy="400110"/>
          </a:xfrm>
          <a:prstGeom prst="rect">
            <a:avLst/>
          </a:prstGeom>
          <a:noFill/>
        </p:spPr>
        <p:txBody>
          <a:bodyPr wrap="square" rtlCol="0">
            <a:spAutoFit/>
          </a:bodyPr>
          <a:lstStyle/>
          <a:p>
            <a:r>
              <a:rPr lang="zh-CN" altLang="en-US" sz="2000" dirty="0"/>
              <a:t>使用带权重的损失函数，增大少类样本对损失的贡献</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0FD71DD-D801-426E-86E0-1757E343F081}"/>
                  </a:ext>
                </a:extLst>
              </p:cNvPr>
              <p:cNvSpPr txBox="1"/>
              <p:nvPr/>
            </p:nvSpPr>
            <p:spPr>
              <a:xfrm>
                <a:off x="2417144" y="3565569"/>
                <a:ext cx="68668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000" i="1" smtClean="0">
                          <a:solidFill>
                            <a:schemeClr val="tx1">
                              <a:lumMod val="75000"/>
                              <a:lumOff val="25000"/>
                            </a:schemeClr>
                          </a:solidFill>
                          <a:latin typeface="Cambria Math" panose="02040503050406030204" pitchFamily="18" charset="0"/>
                          <a:cs typeface="+mn-ea"/>
                          <a:sym typeface="+mn-lt"/>
                        </a:rPr>
                        <m:t>𝐿</m:t>
                      </m:r>
                      <m:r>
                        <m:rPr>
                          <m:sty m:val="p"/>
                        </m:rPr>
                        <a:rPr lang="en-US" altLang="zh-CN" sz="3000" i="1">
                          <a:solidFill>
                            <a:schemeClr val="tx1">
                              <a:lumMod val="75000"/>
                              <a:lumOff val="25000"/>
                            </a:schemeClr>
                          </a:solidFill>
                          <a:latin typeface="Cambria Math" panose="02040503050406030204" pitchFamily="18" charset="0"/>
                          <a:cs typeface="+mn-ea"/>
                          <a:sym typeface="+mn-lt"/>
                        </a:rPr>
                        <m:t>oss</m:t>
                      </m:r>
                      <m:r>
                        <a:rPr lang="en-US" altLang="zh-CN" sz="3000" i="1">
                          <a:solidFill>
                            <a:schemeClr val="tx1">
                              <a:lumMod val="75000"/>
                              <a:lumOff val="25000"/>
                            </a:schemeClr>
                          </a:solidFill>
                          <a:latin typeface="Cambria Math" panose="02040503050406030204" pitchFamily="18" charset="0"/>
                          <a:cs typeface="+mn-ea"/>
                          <a:sym typeface="+mn-lt"/>
                        </a:rPr>
                        <m:t>=−</m:t>
                      </m:r>
                      <m:d>
                        <m:dPr>
                          <m:ctrlPr>
                            <a:rPr lang="en-US" altLang="zh-CN" sz="3000" i="1">
                              <a:solidFill>
                                <a:schemeClr val="tx1">
                                  <a:lumMod val="75000"/>
                                  <a:lumOff val="25000"/>
                                </a:schemeClr>
                              </a:solidFill>
                              <a:latin typeface="Cambria Math" panose="02040503050406030204" pitchFamily="18" charset="0"/>
                              <a:cs typeface="+mn-ea"/>
                              <a:sym typeface="+mn-lt"/>
                            </a:rPr>
                          </m:ctrlPr>
                        </m:dPr>
                        <m:e>
                          <m:r>
                            <a:rPr lang="en-US" altLang="zh-CN" sz="3000" i="1">
                              <a:solidFill>
                                <a:schemeClr val="tx1">
                                  <a:lumMod val="75000"/>
                                  <a:lumOff val="25000"/>
                                </a:schemeClr>
                              </a:solidFill>
                              <a:latin typeface="Cambria Math" panose="02040503050406030204" pitchFamily="18" charset="0"/>
                              <a:cs typeface="+mn-ea"/>
                              <a:sym typeface="+mn-lt"/>
                            </a:rPr>
                            <m:t>𝑦𝑙𝑛</m:t>
                          </m:r>
                          <m:d>
                            <m:dPr>
                              <m:ctrlPr>
                                <a:rPr lang="en-US" altLang="zh-CN" sz="3000" i="1">
                                  <a:solidFill>
                                    <a:schemeClr val="tx1">
                                      <a:lumMod val="75000"/>
                                      <a:lumOff val="25000"/>
                                    </a:schemeClr>
                                  </a:solidFill>
                                  <a:latin typeface="Cambria Math" panose="02040503050406030204" pitchFamily="18" charset="0"/>
                                  <a:cs typeface="+mn-ea"/>
                                  <a:sym typeface="+mn-lt"/>
                                </a:rPr>
                              </m:ctrlPr>
                            </m:dPr>
                            <m:e>
                              <m:r>
                                <a:rPr lang="en-US" altLang="zh-CN" sz="3000" i="1">
                                  <a:solidFill>
                                    <a:schemeClr val="tx1">
                                      <a:lumMod val="75000"/>
                                      <a:lumOff val="25000"/>
                                    </a:schemeClr>
                                  </a:solidFill>
                                  <a:latin typeface="Cambria Math" panose="02040503050406030204" pitchFamily="18" charset="0"/>
                                  <a:cs typeface="+mn-ea"/>
                                  <a:sym typeface="+mn-lt"/>
                                </a:rPr>
                                <m:t>𝑝</m:t>
                              </m:r>
                            </m:e>
                          </m:d>
                          <m:r>
                            <a:rPr lang="en-US" altLang="zh-CN" sz="3000" i="1">
                              <a:solidFill>
                                <a:schemeClr val="tx1">
                                  <a:lumMod val="75000"/>
                                  <a:lumOff val="25000"/>
                                </a:schemeClr>
                              </a:solidFill>
                              <a:latin typeface="Cambria Math" panose="02040503050406030204" pitchFamily="18" charset="0"/>
                              <a:cs typeface="+mn-ea"/>
                              <a:sym typeface="+mn-lt"/>
                            </a:rPr>
                            <m:t>+</m:t>
                          </m:r>
                          <m:d>
                            <m:dPr>
                              <m:ctrlPr>
                                <a:rPr lang="en-US" altLang="zh-CN" sz="3000" i="1">
                                  <a:solidFill>
                                    <a:schemeClr val="tx1">
                                      <a:lumMod val="75000"/>
                                      <a:lumOff val="25000"/>
                                    </a:schemeClr>
                                  </a:solidFill>
                                  <a:latin typeface="Cambria Math" panose="02040503050406030204" pitchFamily="18" charset="0"/>
                                  <a:cs typeface="+mn-ea"/>
                                  <a:sym typeface="+mn-lt"/>
                                </a:rPr>
                              </m:ctrlPr>
                            </m:dPr>
                            <m:e>
                              <m:r>
                                <a:rPr lang="en-US" altLang="zh-CN" sz="3000" i="1">
                                  <a:solidFill>
                                    <a:schemeClr val="tx1">
                                      <a:lumMod val="75000"/>
                                      <a:lumOff val="25000"/>
                                    </a:schemeClr>
                                  </a:solidFill>
                                  <a:latin typeface="Cambria Math" panose="02040503050406030204" pitchFamily="18" charset="0"/>
                                  <a:cs typeface="+mn-ea"/>
                                  <a:sym typeface="+mn-lt"/>
                                </a:rPr>
                                <m:t>1−</m:t>
                              </m:r>
                              <m:r>
                                <a:rPr lang="en-US" altLang="zh-CN" sz="3000" i="1">
                                  <a:solidFill>
                                    <a:schemeClr val="tx1">
                                      <a:lumMod val="75000"/>
                                      <a:lumOff val="25000"/>
                                    </a:schemeClr>
                                  </a:solidFill>
                                  <a:latin typeface="Cambria Math" panose="02040503050406030204" pitchFamily="18" charset="0"/>
                                  <a:cs typeface="+mn-ea"/>
                                  <a:sym typeface="+mn-lt"/>
                                </a:rPr>
                                <m:t>𝑦</m:t>
                              </m:r>
                            </m:e>
                          </m:d>
                          <m:r>
                            <m:rPr>
                              <m:sty m:val="p"/>
                            </m:rPr>
                            <a:rPr lang="en-US" altLang="zh-CN" sz="3000">
                              <a:solidFill>
                                <a:schemeClr val="tx1">
                                  <a:lumMod val="75000"/>
                                  <a:lumOff val="25000"/>
                                </a:schemeClr>
                              </a:solidFill>
                              <a:latin typeface="Cambria Math" panose="02040503050406030204" pitchFamily="18" charset="0"/>
                              <a:cs typeface="+mn-ea"/>
                              <a:sym typeface="+mn-lt"/>
                            </a:rPr>
                            <m:t>ln</m:t>
                          </m:r>
                          <m:r>
                            <a:rPr lang="en-US" altLang="zh-CN" sz="3000" i="1">
                              <a:solidFill>
                                <a:schemeClr val="tx1">
                                  <a:lumMod val="75000"/>
                                  <a:lumOff val="25000"/>
                                </a:schemeClr>
                              </a:solidFill>
                              <a:latin typeface="Cambria Math" panose="02040503050406030204" pitchFamily="18" charset="0"/>
                              <a:cs typeface="+mn-ea"/>
                              <a:sym typeface="+mn-lt"/>
                            </a:rPr>
                            <m:t>⁡(1−</m:t>
                          </m:r>
                          <m:r>
                            <a:rPr lang="en-US" altLang="zh-CN" sz="3000" i="1">
                              <a:solidFill>
                                <a:schemeClr val="tx1">
                                  <a:lumMod val="75000"/>
                                  <a:lumOff val="25000"/>
                                </a:schemeClr>
                              </a:solidFill>
                              <a:latin typeface="Cambria Math" panose="02040503050406030204" pitchFamily="18" charset="0"/>
                              <a:cs typeface="+mn-ea"/>
                              <a:sym typeface="+mn-lt"/>
                            </a:rPr>
                            <m:t>𝑝</m:t>
                          </m:r>
                          <m:r>
                            <a:rPr lang="en-US" altLang="zh-CN" sz="3000" i="1">
                              <a:solidFill>
                                <a:schemeClr val="tx1">
                                  <a:lumMod val="75000"/>
                                  <a:lumOff val="25000"/>
                                </a:schemeClr>
                              </a:solidFill>
                              <a:latin typeface="Cambria Math" panose="02040503050406030204" pitchFamily="18" charset="0"/>
                              <a:cs typeface="+mn-ea"/>
                              <a:sym typeface="+mn-lt"/>
                            </a:rPr>
                            <m:t>)</m:t>
                          </m:r>
                        </m:e>
                      </m:d>
                    </m:oMath>
                  </m:oMathPara>
                </a14:m>
                <a:endParaRPr lang="zh-CN" altLang="en-US" sz="3000" dirty="0"/>
              </a:p>
            </p:txBody>
          </p:sp>
        </mc:Choice>
        <mc:Fallback xmlns="">
          <p:sp>
            <p:nvSpPr>
              <p:cNvPr id="37" name="文本框 36">
                <a:extLst>
                  <a:ext uri="{FF2B5EF4-FFF2-40B4-BE49-F238E27FC236}">
                    <a16:creationId xmlns:a16="http://schemas.microsoft.com/office/drawing/2014/main" id="{B0FD71DD-D801-426E-86E0-1757E343F081}"/>
                  </a:ext>
                </a:extLst>
              </p:cNvPr>
              <p:cNvSpPr txBox="1">
                <a:spLocks noRot="1" noChangeAspect="1" noMove="1" noResize="1" noEditPoints="1" noAdjustHandles="1" noChangeArrowheads="1" noChangeShapeType="1" noTextEdit="1"/>
              </p:cNvSpPr>
              <p:nvPr/>
            </p:nvSpPr>
            <p:spPr>
              <a:xfrm>
                <a:off x="2417144" y="3565569"/>
                <a:ext cx="6866809" cy="553998"/>
              </a:xfrm>
              <a:prstGeom prst="rect">
                <a:avLst/>
              </a:prstGeom>
              <a:blipFill>
                <a:blip r:embed="rId8"/>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E334EBD-FB56-4657-BF2F-83C2FE5BE7C8}"/>
              </a:ext>
            </a:extLst>
          </p:cNvPr>
          <p:cNvSpPr/>
          <p:nvPr/>
        </p:nvSpPr>
        <p:spPr>
          <a:xfrm>
            <a:off x="4410116" y="3579567"/>
            <a:ext cx="1204797" cy="5519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55E9830-9AE3-439D-9045-F6B0247DA7CC}"/>
              </a:ext>
            </a:extLst>
          </p:cNvPr>
          <p:cNvSpPr/>
          <p:nvPr/>
        </p:nvSpPr>
        <p:spPr>
          <a:xfrm>
            <a:off x="6019274" y="3579567"/>
            <a:ext cx="2964396" cy="5519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D06828C2-482F-4F9B-9CEC-D73B6089A634}"/>
              </a:ext>
            </a:extLst>
          </p:cNvPr>
          <p:cNvCxnSpPr>
            <a:stCxn id="7" idx="2"/>
          </p:cNvCxnSpPr>
          <p:nvPr/>
        </p:nvCxnSpPr>
        <p:spPr>
          <a:xfrm flipH="1">
            <a:off x="5012514" y="4131475"/>
            <a:ext cx="1" cy="630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F7EC1C0-BA97-4E99-B710-50B036D560F0}"/>
              </a:ext>
            </a:extLst>
          </p:cNvPr>
          <p:cNvCxnSpPr/>
          <p:nvPr/>
        </p:nvCxnSpPr>
        <p:spPr>
          <a:xfrm flipH="1">
            <a:off x="7483304" y="4131845"/>
            <a:ext cx="1" cy="630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8DDB0CA-0CD5-4B83-9279-D9E30EDF34D8}"/>
              </a:ext>
            </a:extLst>
          </p:cNvPr>
          <p:cNvSpPr txBox="1"/>
          <p:nvPr/>
        </p:nvSpPr>
        <p:spPr>
          <a:xfrm>
            <a:off x="4320769" y="4748496"/>
            <a:ext cx="3932270" cy="646331"/>
          </a:xfrm>
          <a:prstGeom prst="rect">
            <a:avLst/>
          </a:prstGeom>
          <a:noFill/>
        </p:spPr>
        <p:txBody>
          <a:bodyPr wrap="square" rtlCol="0">
            <a:spAutoFit/>
          </a:bodyPr>
          <a:lstStyle/>
          <a:p>
            <a:r>
              <a:rPr lang="zh-CN" altLang="en-US" b="1" dirty="0"/>
              <a:t>可通过改变各类样本在损失函数中的权重来控制不同类样本对损失的贡献</a:t>
            </a:r>
          </a:p>
        </p:txBody>
      </p:sp>
      <p:grpSp>
        <p:nvGrpSpPr>
          <p:cNvPr id="36" name="组合 35">
            <a:extLst>
              <a:ext uri="{FF2B5EF4-FFF2-40B4-BE49-F238E27FC236}">
                <a16:creationId xmlns:a16="http://schemas.microsoft.com/office/drawing/2014/main" id="{9B5C0170-8E17-4A5D-8535-9B43AA06162A}"/>
              </a:ext>
            </a:extLst>
          </p:cNvPr>
          <p:cNvGrpSpPr/>
          <p:nvPr/>
        </p:nvGrpSpPr>
        <p:grpSpPr>
          <a:xfrm>
            <a:off x="1675198" y="1967367"/>
            <a:ext cx="8923251" cy="3585919"/>
            <a:chOff x="1675198" y="1967367"/>
            <a:chExt cx="8923251" cy="3585919"/>
          </a:xfrm>
        </p:grpSpPr>
        <p:sp>
          <p:nvSpPr>
            <p:cNvPr id="17" name="文本框 16">
              <a:extLst>
                <a:ext uri="{FF2B5EF4-FFF2-40B4-BE49-F238E27FC236}">
                  <a16:creationId xmlns:a16="http://schemas.microsoft.com/office/drawing/2014/main" id="{80F2610F-D35D-4832-BCB5-C16193B63293}"/>
                </a:ext>
              </a:extLst>
            </p:cNvPr>
            <p:cNvSpPr txBox="1"/>
            <p:nvPr/>
          </p:nvSpPr>
          <p:spPr>
            <a:xfrm>
              <a:off x="5568306" y="1967367"/>
              <a:ext cx="1202351" cy="400110"/>
            </a:xfrm>
            <a:prstGeom prst="rect">
              <a:avLst/>
            </a:prstGeom>
            <a:noFill/>
          </p:spPr>
          <p:txBody>
            <a:bodyPr wrap="square" rtlCol="0">
              <a:spAutoFit/>
            </a:bodyPr>
            <a:lstStyle/>
            <a:p>
              <a:r>
                <a:rPr lang="zh-CN" altLang="en-US" sz="2000" b="1" dirty="0"/>
                <a:t>数据増广</a:t>
              </a:r>
            </a:p>
          </p:txBody>
        </p:sp>
        <p:pic>
          <p:nvPicPr>
            <p:cNvPr id="21" name="图片 20">
              <a:extLst>
                <a:ext uri="{FF2B5EF4-FFF2-40B4-BE49-F238E27FC236}">
                  <a16:creationId xmlns:a16="http://schemas.microsoft.com/office/drawing/2014/main" id="{428152F6-3BD3-4BC6-A82A-DB7C6FF23C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1635" y="2513819"/>
              <a:ext cx="2226814" cy="2226814"/>
            </a:xfrm>
            <a:prstGeom prst="rect">
              <a:avLst/>
            </a:prstGeom>
          </p:spPr>
        </p:pic>
        <p:pic>
          <p:nvPicPr>
            <p:cNvPr id="23" name="图片 22">
              <a:extLst>
                <a:ext uri="{FF2B5EF4-FFF2-40B4-BE49-F238E27FC236}">
                  <a16:creationId xmlns:a16="http://schemas.microsoft.com/office/drawing/2014/main" id="{371939A5-9DC8-462A-91F2-D8B8A7A177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5676" y="2536593"/>
              <a:ext cx="2235278" cy="2235278"/>
            </a:xfrm>
            <a:prstGeom prst="rect">
              <a:avLst/>
            </a:prstGeom>
          </p:spPr>
        </p:pic>
        <p:pic>
          <p:nvPicPr>
            <p:cNvPr id="25" name="图片 24">
              <a:extLst>
                <a:ext uri="{FF2B5EF4-FFF2-40B4-BE49-F238E27FC236}">
                  <a16:creationId xmlns:a16="http://schemas.microsoft.com/office/drawing/2014/main" id="{19D27695-951C-48A1-A434-63CAD14EE3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2093" y="2536593"/>
              <a:ext cx="2235278" cy="2235278"/>
            </a:xfrm>
            <a:prstGeom prst="rect">
              <a:avLst/>
            </a:prstGeom>
          </p:spPr>
        </p:pic>
        <p:pic>
          <p:nvPicPr>
            <p:cNvPr id="24" name="图片 23">
              <a:extLst>
                <a:ext uri="{FF2B5EF4-FFF2-40B4-BE49-F238E27FC236}">
                  <a16:creationId xmlns:a16="http://schemas.microsoft.com/office/drawing/2014/main" id="{A96660BE-D908-4D4E-BC0F-7677C1FC0A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75198" y="2536592"/>
              <a:ext cx="2235279" cy="2235279"/>
            </a:xfrm>
            <a:prstGeom prst="rect">
              <a:avLst/>
            </a:prstGeom>
          </p:spPr>
        </p:pic>
        <p:sp>
          <p:nvSpPr>
            <p:cNvPr id="29" name="文本框 28">
              <a:extLst>
                <a:ext uri="{FF2B5EF4-FFF2-40B4-BE49-F238E27FC236}">
                  <a16:creationId xmlns:a16="http://schemas.microsoft.com/office/drawing/2014/main" id="{7FE20BD5-9DF1-4621-B420-8716FA1742C5}"/>
                </a:ext>
              </a:extLst>
            </p:cNvPr>
            <p:cNvSpPr txBox="1"/>
            <p:nvPr/>
          </p:nvSpPr>
          <p:spPr>
            <a:xfrm>
              <a:off x="2333058" y="4913182"/>
              <a:ext cx="747800" cy="369332"/>
            </a:xfrm>
            <a:prstGeom prst="rect">
              <a:avLst/>
            </a:prstGeom>
            <a:noFill/>
          </p:spPr>
          <p:txBody>
            <a:bodyPr wrap="square" rtlCol="0">
              <a:spAutoFit/>
            </a:bodyPr>
            <a:lstStyle/>
            <a:p>
              <a:r>
                <a:rPr lang="zh-CN" altLang="en-US" dirty="0"/>
                <a:t>原图</a:t>
              </a:r>
            </a:p>
          </p:txBody>
        </p:sp>
        <p:sp>
          <p:nvSpPr>
            <p:cNvPr id="47" name="文本框 46">
              <a:extLst>
                <a:ext uri="{FF2B5EF4-FFF2-40B4-BE49-F238E27FC236}">
                  <a16:creationId xmlns:a16="http://schemas.microsoft.com/office/drawing/2014/main" id="{D992D625-F49C-4A6D-9C6E-85C396D05158}"/>
                </a:ext>
              </a:extLst>
            </p:cNvPr>
            <p:cNvSpPr txBox="1"/>
            <p:nvPr/>
          </p:nvSpPr>
          <p:spPr>
            <a:xfrm>
              <a:off x="4649415" y="4906955"/>
              <a:ext cx="747800" cy="369332"/>
            </a:xfrm>
            <a:prstGeom prst="rect">
              <a:avLst/>
            </a:prstGeom>
            <a:noFill/>
          </p:spPr>
          <p:txBody>
            <a:bodyPr wrap="square" rtlCol="0">
              <a:spAutoFit/>
            </a:bodyPr>
            <a:lstStyle/>
            <a:p>
              <a:r>
                <a:rPr lang="zh-CN" altLang="en-US" dirty="0"/>
                <a:t>镜像</a:t>
              </a:r>
            </a:p>
          </p:txBody>
        </p:sp>
        <p:sp>
          <p:nvSpPr>
            <p:cNvPr id="51" name="文本框 50">
              <a:extLst>
                <a:ext uri="{FF2B5EF4-FFF2-40B4-BE49-F238E27FC236}">
                  <a16:creationId xmlns:a16="http://schemas.microsoft.com/office/drawing/2014/main" id="{B37E9F13-1CD0-43FD-8B46-9332C6365842}"/>
                </a:ext>
              </a:extLst>
            </p:cNvPr>
            <p:cNvSpPr txBox="1"/>
            <p:nvPr/>
          </p:nvSpPr>
          <p:spPr>
            <a:xfrm>
              <a:off x="6395375" y="4906955"/>
              <a:ext cx="1695589" cy="646331"/>
            </a:xfrm>
            <a:prstGeom prst="rect">
              <a:avLst/>
            </a:prstGeom>
            <a:noFill/>
          </p:spPr>
          <p:txBody>
            <a:bodyPr wrap="square" rtlCol="0">
              <a:spAutoFit/>
            </a:bodyPr>
            <a:lstStyle/>
            <a:p>
              <a:r>
                <a:rPr lang="zh-CN" altLang="en-US" dirty="0"/>
                <a:t>原图亮度</a:t>
              </a:r>
              <a:r>
                <a:rPr lang="en-US" altLang="zh-CN" dirty="0"/>
                <a:t>/</a:t>
              </a:r>
              <a:r>
                <a:rPr lang="zh-CN" altLang="en-US" dirty="0"/>
                <a:t>对比度调整</a:t>
              </a:r>
            </a:p>
          </p:txBody>
        </p:sp>
        <p:sp>
          <p:nvSpPr>
            <p:cNvPr id="52" name="文本框 51">
              <a:extLst>
                <a:ext uri="{FF2B5EF4-FFF2-40B4-BE49-F238E27FC236}">
                  <a16:creationId xmlns:a16="http://schemas.microsoft.com/office/drawing/2014/main" id="{4D97AE2E-328C-422B-8444-20934AA9E29A}"/>
                </a:ext>
              </a:extLst>
            </p:cNvPr>
            <p:cNvSpPr txBox="1"/>
            <p:nvPr/>
          </p:nvSpPr>
          <p:spPr>
            <a:xfrm>
              <a:off x="8718741" y="4906954"/>
              <a:ext cx="1543429" cy="646331"/>
            </a:xfrm>
            <a:prstGeom prst="rect">
              <a:avLst/>
            </a:prstGeom>
            <a:noFill/>
          </p:spPr>
          <p:txBody>
            <a:bodyPr wrap="square" rtlCol="0">
              <a:spAutoFit/>
            </a:bodyPr>
            <a:lstStyle/>
            <a:p>
              <a:r>
                <a:rPr lang="zh-CN" altLang="en-US" dirty="0"/>
                <a:t>镜像亮度</a:t>
              </a:r>
              <a:r>
                <a:rPr lang="en-US" altLang="zh-CN" dirty="0"/>
                <a:t>/</a:t>
              </a:r>
              <a:r>
                <a:rPr lang="zh-CN" altLang="en-US" dirty="0"/>
                <a:t>对比度调整</a:t>
              </a:r>
            </a:p>
          </p:txBody>
        </p:sp>
      </p:grpSp>
    </p:spTree>
    <p:extLst>
      <p:ext uri="{BB962C8B-B14F-4D97-AF65-F5344CB8AC3E}">
        <p14:creationId xmlns:p14="http://schemas.microsoft.com/office/powerpoint/2010/main" val="8543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5"/>
                                        </p:tgtEl>
                                      </p:cBhvr>
                                    </p:animEffect>
                                    <p:set>
                                      <p:cBhvr>
                                        <p:cTn id="15" dur="1" fill="hold">
                                          <p:stCondLst>
                                            <p:cond delay="499"/>
                                          </p:stCondLst>
                                        </p:cTn>
                                        <p:tgtEl>
                                          <p:spTgt spid="9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78"/>
                                        </p:tgtEl>
                                      </p:cBhvr>
                                    </p:animEffect>
                                    <p:set>
                                      <p:cBhvr>
                                        <p:cTn id="18" dur="1" fill="hold">
                                          <p:stCondLst>
                                            <p:cond delay="499"/>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64"/>
                                        </p:tgtEl>
                                      </p:cBhvr>
                                    </p:animEffect>
                                    <p:set>
                                      <p:cBhvr>
                                        <p:cTn id="44" dur="1" fill="hold">
                                          <p:stCondLst>
                                            <p:cond delay="499"/>
                                          </p:stCondLst>
                                        </p:cTn>
                                        <p:tgtEl>
                                          <p:spTgt spid="6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par>
                                <p:cTn id="102" presetID="10" presetClass="entr" presetSubtype="0" fill="hold"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64" grpId="0"/>
      <p:bldP spid="64" grpId="1"/>
      <p:bldP spid="34" grpId="0"/>
      <p:bldP spid="35" grpId="0"/>
      <p:bldP spid="37" grpId="0"/>
      <p:bldP spid="7" grpId="0" animBg="1"/>
      <p:bldP spid="39"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579459"/>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09A421EB-0528-4B74-8087-F3CD0200A8D7}"/>
              </a:ext>
            </a:extLst>
          </p:cNvPr>
          <p:cNvSpPr txBox="1"/>
          <p:nvPr/>
        </p:nvSpPr>
        <p:spPr>
          <a:xfrm>
            <a:off x="5138686" y="5156"/>
            <a:ext cx="2013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2A346"/>
                </a:solidFill>
                <a:effectLst/>
                <a:uLnTx/>
                <a:uFillTx/>
                <a:cs typeface="+mn-ea"/>
                <a:sym typeface="+mn-lt"/>
              </a:rPr>
              <a:t>基本网络结构</a:t>
            </a:r>
          </a:p>
        </p:txBody>
      </p:sp>
      <p:sp>
        <p:nvSpPr>
          <p:cNvPr id="2" name="矩形 1">
            <a:extLst>
              <a:ext uri="{FF2B5EF4-FFF2-40B4-BE49-F238E27FC236}">
                <a16:creationId xmlns:a16="http://schemas.microsoft.com/office/drawing/2014/main" id="{6F586FA3-CCD9-4105-BDBC-A122E7F9D6D1}"/>
              </a:ext>
            </a:extLst>
          </p:cNvPr>
          <p:cNvSpPr/>
          <p:nvPr/>
        </p:nvSpPr>
        <p:spPr>
          <a:xfrm>
            <a:off x="2056430" y="778126"/>
            <a:ext cx="3489232" cy="6544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t>DenseNet</a:t>
            </a:r>
            <a:endParaRPr lang="zh-CN" altLang="en-US" sz="2800" dirty="0"/>
          </a:p>
        </p:txBody>
      </p:sp>
      <p:sp>
        <p:nvSpPr>
          <p:cNvPr id="19" name="矩形 18">
            <a:extLst>
              <a:ext uri="{FF2B5EF4-FFF2-40B4-BE49-F238E27FC236}">
                <a16:creationId xmlns:a16="http://schemas.microsoft.com/office/drawing/2014/main" id="{F3532304-4F47-4061-BDF3-CF96350DCBB2}"/>
              </a:ext>
            </a:extLst>
          </p:cNvPr>
          <p:cNvSpPr/>
          <p:nvPr/>
        </p:nvSpPr>
        <p:spPr>
          <a:xfrm>
            <a:off x="7040265" y="770841"/>
            <a:ext cx="3407510" cy="658104"/>
          </a:xfrm>
          <a:prstGeom prst="rect">
            <a:avLst/>
          </a:prstGeom>
          <a:solidFill>
            <a:srgbClr val="4472C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800" dirty="0" err="1"/>
              <a:t>ResNet</a:t>
            </a:r>
            <a:endParaRPr lang="zh-CN" altLang="en-US" sz="2800" dirty="0"/>
          </a:p>
        </p:txBody>
      </p:sp>
      <p:sp>
        <p:nvSpPr>
          <p:cNvPr id="11" name="矩形 10">
            <a:extLst>
              <a:ext uri="{FF2B5EF4-FFF2-40B4-BE49-F238E27FC236}">
                <a16:creationId xmlns:a16="http://schemas.microsoft.com/office/drawing/2014/main" id="{841908C8-4D63-483D-95A0-00283731AEC5}"/>
              </a:ext>
            </a:extLst>
          </p:cNvPr>
          <p:cNvSpPr/>
          <p:nvPr/>
        </p:nvSpPr>
        <p:spPr>
          <a:xfrm>
            <a:off x="4383997" y="3623267"/>
            <a:ext cx="1479176" cy="751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多标签分类网络</a:t>
            </a:r>
          </a:p>
        </p:txBody>
      </p:sp>
      <p:pic>
        <p:nvPicPr>
          <p:cNvPr id="12" name="图片 11">
            <a:extLst>
              <a:ext uri="{FF2B5EF4-FFF2-40B4-BE49-F238E27FC236}">
                <a16:creationId xmlns:a16="http://schemas.microsoft.com/office/drawing/2014/main" id="{E4BA2FA2-2C16-4B17-8106-06AB55B0B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372" y="3426141"/>
            <a:ext cx="1144674" cy="1144674"/>
          </a:xfrm>
          <a:prstGeom prst="rect">
            <a:avLst/>
          </a:prstGeom>
        </p:spPr>
      </p:pic>
      <p:cxnSp>
        <p:nvCxnSpPr>
          <p:cNvPr id="13" name="直接箭头连接符 12">
            <a:extLst>
              <a:ext uri="{FF2B5EF4-FFF2-40B4-BE49-F238E27FC236}">
                <a16:creationId xmlns:a16="http://schemas.microsoft.com/office/drawing/2014/main" id="{E5DC8A18-621C-4854-A5CD-D80AEF9A21F2}"/>
              </a:ext>
            </a:extLst>
          </p:cNvPr>
          <p:cNvCxnSpPr>
            <a:stCxn id="12" idx="3"/>
          </p:cNvCxnSpPr>
          <p:nvPr/>
        </p:nvCxnSpPr>
        <p:spPr>
          <a:xfrm flipV="1">
            <a:off x="3801046" y="3992878"/>
            <a:ext cx="586432" cy="560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5" name="椭圆 14">
            <a:extLst>
              <a:ext uri="{FF2B5EF4-FFF2-40B4-BE49-F238E27FC236}">
                <a16:creationId xmlns:a16="http://schemas.microsoft.com/office/drawing/2014/main" id="{A4F9378A-5869-4552-B362-D52F68C58865}"/>
              </a:ext>
            </a:extLst>
          </p:cNvPr>
          <p:cNvSpPr/>
          <p:nvPr/>
        </p:nvSpPr>
        <p:spPr>
          <a:xfrm>
            <a:off x="6692200" y="2336070"/>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BDB3F8C-6599-4B9C-9B45-8C4CBA040083}"/>
              </a:ext>
            </a:extLst>
          </p:cNvPr>
          <p:cNvSpPr/>
          <p:nvPr/>
        </p:nvSpPr>
        <p:spPr>
          <a:xfrm>
            <a:off x="6692200" y="2594962"/>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0084BEE-0738-4CA6-AC16-4654DEEE31FD}"/>
              </a:ext>
            </a:extLst>
          </p:cNvPr>
          <p:cNvSpPr/>
          <p:nvPr/>
        </p:nvSpPr>
        <p:spPr>
          <a:xfrm>
            <a:off x="6692200" y="2853854"/>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33B7193-0E3A-46C1-B1A7-C86DF19CC981}"/>
              </a:ext>
            </a:extLst>
          </p:cNvPr>
          <p:cNvSpPr/>
          <p:nvPr/>
        </p:nvSpPr>
        <p:spPr>
          <a:xfrm>
            <a:off x="6689879" y="3112746"/>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85A5CBA-E0DA-494A-8A8C-915FFAEECE64}"/>
              </a:ext>
            </a:extLst>
          </p:cNvPr>
          <p:cNvSpPr/>
          <p:nvPr/>
        </p:nvSpPr>
        <p:spPr>
          <a:xfrm>
            <a:off x="6689879" y="3371638"/>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96189F3-1E72-4341-B9BE-F6BA35EC6E7F}"/>
              </a:ext>
            </a:extLst>
          </p:cNvPr>
          <p:cNvSpPr/>
          <p:nvPr/>
        </p:nvSpPr>
        <p:spPr>
          <a:xfrm>
            <a:off x="6689879" y="3630530"/>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4C38B3A-167D-42C3-BD07-62CAEC357AFE}"/>
              </a:ext>
            </a:extLst>
          </p:cNvPr>
          <p:cNvSpPr/>
          <p:nvPr/>
        </p:nvSpPr>
        <p:spPr>
          <a:xfrm>
            <a:off x="6689879" y="3889422"/>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17E09FB-85C4-4981-A24B-5A454AEB666B}"/>
              </a:ext>
            </a:extLst>
          </p:cNvPr>
          <p:cNvSpPr/>
          <p:nvPr/>
        </p:nvSpPr>
        <p:spPr>
          <a:xfrm>
            <a:off x="6689879" y="4148314"/>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3FB2CC5-04EE-4727-BD77-32E83AC7852E}"/>
              </a:ext>
            </a:extLst>
          </p:cNvPr>
          <p:cNvSpPr/>
          <p:nvPr/>
        </p:nvSpPr>
        <p:spPr>
          <a:xfrm>
            <a:off x="6689879" y="4412507"/>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C16055D-DF50-4A19-A49B-22ADA8EF757D}"/>
              </a:ext>
            </a:extLst>
          </p:cNvPr>
          <p:cNvSpPr/>
          <p:nvPr/>
        </p:nvSpPr>
        <p:spPr>
          <a:xfrm>
            <a:off x="6689879" y="4676700"/>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C9CC660-BFD2-4D93-A15D-FA33909E1C0E}"/>
              </a:ext>
            </a:extLst>
          </p:cNvPr>
          <p:cNvSpPr/>
          <p:nvPr/>
        </p:nvSpPr>
        <p:spPr>
          <a:xfrm>
            <a:off x="6689879" y="4940893"/>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D63B7481-10C8-40EF-BB9E-5D8BC080DDA1}"/>
              </a:ext>
            </a:extLst>
          </p:cNvPr>
          <p:cNvSpPr/>
          <p:nvPr/>
        </p:nvSpPr>
        <p:spPr>
          <a:xfrm>
            <a:off x="6689879" y="5205086"/>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DBC6C67-5422-4F41-80CB-6445655B7907}"/>
              </a:ext>
            </a:extLst>
          </p:cNvPr>
          <p:cNvSpPr/>
          <p:nvPr/>
        </p:nvSpPr>
        <p:spPr>
          <a:xfrm>
            <a:off x="6689879" y="5463531"/>
            <a:ext cx="174652" cy="174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3CF7BFCA-088D-4128-9358-94F91C449693}"/>
              </a:ext>
            </a:extLst>
          </p:cNvPr>
          <p:cNvCxnSpPr>
            <a:cxnSpLocks/>
            <a:stCxn id="11" idx="3"/>
            <a:endCxn id="15" idx="2"/>
          </p:cNvCxnSpPr>
          <p:nvPr/>
        </p:nvCxnSpPr>
        <p:spPr>
          <a:xfrm flipV="1">
            <a:off x="5863173" y="2423396"/>
            <a:ext cx="829027" cy="157538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81AA386D-B232-4EF3-BE44-9B2F2393CD00}"/>
              </a:ext>
            </a:extLst>
          </p:cNvPr>
          <p:cNvCxnSpPr>
            <a:cxnSpLocks/>
            <a:stCxn id="11" idx="3"/>
            <a:endCxn id="18" idx="2"/>
          </p:cNvCxnSpPr>
          <p:nvPr/>
        </p:nvCxnSpPr>
        <p:spPr>
          <a:xfrm flipV="1">
            <a:off x="5863173" y="2682288"/>
            <a:ext cx="829027" cy="131649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01660596-8DE9-4853-A233-C70967ED3254}"/>
              </a:ext>
            </a:extLst>
          </p:cNvPr>
          <p:cNvCxnSpPr>
            <a:cxnSpLocks/>
            <a:stCxn id="11" idx="3"/>
            <a:endCxn id="20" idx="2"/>
          </p:cNvCxnSpPr>
          <p:nvPr/>
        </p:nvCxnSpPr>
        <p:spPr>
          <a:xfrm flipV="1">
            <a:off x="5863173" y="2941180"/>
            <a:ext cx="829027" cy="105759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221C4A3C-C290-44FB-8160-411D8E101F6A}"/>
              </a:ext>
            </a:extLst>
          </p:cNvPr>
          <p:cNvCxnSpPr>
            <a:endCxn id="21" idx="2"/>
          </p:cNvCxnSpPr>
          <p:nvPr/>
        </p:nvCxnSpPr>
        <p:spPr>
          <a:xfrm flipV="1">
            <a:off x="5865494" y="3200072"/>
            <a:ext cx="824385" cy="79736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AD8AE7ED-0E6C-4127-A38D-A9B0A01FE111}"/>
              </a:ext>
            </a:extLst>
          </p:cNvPr>
          <p:cNvCxnSpPr>
            <a:cxnSpLocks/>
            <a:stCxn id="11" idx="3"/>
            <a:endCxn id="22" idx="2"/>
          </p:cNvCxnSpPr>
          <p:nvPr/>
        </p:nvCxnSpPr>
        <p:spPr>
          <a:xfrm flipV="1">
            <a:off x="5863173" y="3458964"/>
            <a:ext cx="826706" cy="53981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FFB04015-44E2-471D-9612-3C83394D9E34}"/>
              </a:ext>
            </a:extLst>
          </p:cNvPr>
          <p:cNvCxnSpPr>
            <a:cxnSpLocks/>
            <a:stCxn id="11" idx="3"/>
            <a:endCxn id="23" idx="2"/>
          </p:cNvCxnSpPr>
          <p:nvPr/>
        </p:nvCxnSpPr>
        <p:spPr>
          <a:xfrm flipV="1">
            <a:off x="5863173" y="3717856"/>
            <a:ext cx="826706" cy="28092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0D15EA53-DA2C-43EE-8ABC-CBC5CDB5139F}"/>
              </a:ext>
            </a:extLst>
          </p:cNvPr>
          <p:cNvCxnSpPr>
            <a:cxnSpLocks/>
            <a:stCxn id="11" idx="3"/>
            <a:endCxn id="24" idx="2"/>
          </p:cNvCxnSpPr>
          <p:nvPr/>
        </p:nvCxnSpPr>
        <p:spPr>
          <a:xfrm flipV="1">
            <a:off x="5863173" y="3976748"/>
            <a:ext cx="826706" cy="2203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F9344CA9-B1B7-4912-B068-93A91B286C07}"/>
              </a:ext>
            </a:extLst>
          </p:cNvPr>
          <p:cNvCxnSpPr>
            <a:cxnSpLocks/>
            <a:stCxn id="11" idx="3"/>
            <a:endCxn id="25" idx="2"/>
          </p:cNvCxnSpPr>
          <p:nvPr/>
        </p:nvCxnSpPr>
        <p:spPr>
          <a:xfrm>
            <a:off x="5863173" y="3998778"/>
            <a:ext cx="826706" cy="236862"/>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C4F3393A-709C-466E-8B66-6B2C97882E04}"/>
              </a:ext>
            </a:extLst>
          </p:cNvPr>
          <p:cNvCxnSpPr>
            <a:endCxn id="26" idx="2"/>
          </p:cNvCxnSpPr>
          <p:nvPr/>
        </p:nvCxnSpPr>
        <p:spPr>
          <a:xfrm>
            <a:off x="5863173" y="4003763"/>
            <a:ext cx="826706" cy="49607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C48AEAEF-8236-48F6-A555-AFC54CA61EAC}"/>
              </a:ext>
            </a:extLst>
          </p:cNvPr>
          <p:cNvCxnSpPr>
            <a:cxnSpLocks/>
            <a:stCxn id="11" idx="3"/>
            <a:endCxn id="27" idx="2"/>
          </p:cNvCxnSpPr>
          <p:nvPr/>
        </p:nvCxnSpPr>
        <p:spPr>
          <a:xfrm>
            <a:off x="5863173" y="3998778"/>
            <a:ext cx="826706" cy="76524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68654408-DB5F-4A3C-8946-E50A2F25B204}"/>
              </a:ext>
            </a:extLst>
          </p:cNvPr>
          <p:cNvCxnSpPr>
            <a:cxnSpLocks/>
            <a:stCxn id="11" idx="3"/>
            <a:endCxn id="28" idx="2"/>
          </p:cNvCxnSpPr>
          <p:nvPr/>
        </p:nvCxnSpPr>
        <p:spPr>
          <a:xfrm>
            <a:off x="5863173" y="3998778"/>
            <a:ext cx="826706" cy="10294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A86EE3E9-F6C6-4000-8BE4-D7CA74B0AFD7}"/>
              </a:ext>
            </a:extLst>
          </p:cNvPr>
          <p:cNvCxnSpPr>
            <a:cxnSpLocks/>
            <a:stCxn id="11" idx="3"/>
            <a:endCxn id="29" idx="2"/>
          </p:cNvCxnSpPr>
          <p:nvPr/>
        </p:nvCxnSpPr>
        <p:spPr>
          <a:xfrm>
            <a:off x="5863173" y="3998778"/>
            <a:ext cx="826706" cy="129363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086634FB-C608-46A2-A25A-6E5E93B2F878}"/>
              </a:ext>
            </a:extLst>
          </p:cNvPr>
          <p:cNvCxnSpPr>
            <a:cxnSpLocks/>
            <a:stCxn id="11" idx="3"/>
            <a:endCxn id="30" idx="2"/>
          </p:cNvCxnSpPr>
          <p:nvPr/>
        </p:nvCxnSpPr>
        <p:spPr>
          <a:xfrm>
            <a:off x="5863173" y="3998778"/>
            <a:ext cx="826706" cy="155207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44" name="矩形 43">
            <a:extLst>
              <a:ext uri="{FF2B5EF4-FFF2-40B4-BE49-F238E27FC236}">
                <a16:creationId xmlns:a16="http://schemas.microsoft.com/office/drawing/2014/main" id="{4A976EF8-0AB7-44A8-9B66-8C5696477BF6}"/>
              </a:ext>
            </a:extLst>
          </p:cNvPr>
          <p:cNvSpPr/>
          <p:nvPr/>
        </p:nvSpPr>
        <p:spPr>
          <a:xfrm>
            <a:off x="4541338" y="1667744"/>
            <a:ext cx="1164494" cy="368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单标签分类网络</a:t>
            </a:r>
          </a:p>
        </p:txBody>
      </p:sp>
      <p:cxnSp>
        <p:nvCxnSpPr>
          <p:cNvPr id="45" name="连接符: 肘形 44">
            <a:extLst>
              <a:ext uri="{FF2B5EF4-FFF2-40B4-BE49-F238E27FC236}">
                <a16:creationId xmlns:a16="http://schemas.microsoft.com/office/drawing/2014/main" id="{F597B6D6-E1C1-49DF-9DBC-C75C15257623}"/>
              </a:ext>
            </a:extLst>
          </p:cNvPr>
          <p:cNvCxnSpPr>
            <a:stCxn id="12" idx="0"/>
            <a:endCxn id="44" idx="1"/>
          </p:cNvCxnSpPr>
          <p:nvPr/>
        </p:nvCxnSpPr>
        <p:spPr>
          <a:xfrm rot="5400000" flipH="1" flipV="1">
            <a:off x="3097836" y="1982640"/>
            <a:ext cx="1574374" cy="1312629"/>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EA9CD61D-ADCC-46AD-96BD-2B2B714B2A2E}"/>
              </a:ext>
            </a:extLst>
          </p:cNvPr>
          <p:cNvSpPr/>
          <p:nvPr/>
        </p:nvSpPr>
        <p:spPr>
          <a:xfrm>
            <a:off x="7525539" y="2275163"/>
            <a:ext cx="939583" cy="2940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ln w="0"/>
                <a:solidFill>
                  <a:schemeClr val="tx1"/>
                </a:solidFill>
                <a:effectLst>
                  <a:outerShdw blurRad="38100" dist="19050" dir="2700000" algn="tl" rotWithShape="0">
                    <a:schemeClr val="dk1">
                      <a:alpha val="40000"/>
                    </a:schemeClr>
                  </a:outerShdw>
                </a:effectLst>
              </a:rPr>
              <a:t>AVG</a:t>
            </a:r>
            <a:endParaRPr lang="zh-CN" altLang="en-US" b="1" dirty="0">
              <a:ln w="0"/>
              <a:solidFill>
                <a:schemeClr val="tx1"/>
              </a:solidFill>
              <a:effectLst>
                <a:outerShdw blurRad="38100" dist="19050" dir="2700000" algn="tl" rotWithShape="0">
                  <a:schemeClr val="dk1">
                    <a:alpha val="40000"/>
                  </a:schemeClr>
                </a:outerShdw>
              </a:effectLst>
            </a:endParaRPr>
          </a:p>
        </p:txBody>
      </p:sp>
      <p:cxnSp>
        <p:nvCxnSpPr>
          <p:cNvPr id="47" name="连接符: 肘形 46">
            <a:extLst>
              <a:ext uri="{FF2B5EF4-FFF2-40B4-BE49-F238E27FC236}">
                <a16:creationId xmlns:a16="http://schemas.microsoft.com/office/drawing/2014/main" id="{32A0900D-F9CB-4C50-8901-6D3E248C0E05}"/>
              </a:ext>
            </a:extLst>
          </p:cNvPr>
          <p:cNvCxnSpPr>
            <a:stCxn id="44" idx="3"/>
            <a:endCxn id="46" idx="0"/>
          </p:cNvCxnSpPr>
          <p:nvPr/>
        </p:nvCxnSpPr>
        <p:spPr>
          <a:xfrm>
            <a:off x="5705832" y="1851767"/>
            <a:ext cx="2289499" cy="42339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9D6C64A9-ECA6-4DB4-810D-A41456531936}"/>
              </a:ext>
            </a:extLst>
          </p:cNvPr>
          <p:cNvCxnSpPr>
            <a:stCxn id="15" idx="6"/>
            <a:endCxn id="46" idx="1"/>
          </p:cNvCxnSpPr>
          <p:nvPr/>
        </p:nvCxnSpPr>
        <p:spPr>
          <a:xfrm flipV="1">
            <a:off x="6866852" y="2422205"/>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EA46907-1040-4A54-9DB0-797046BAF6F0}"/>
              </a:ext>
            </a:extLst>
          </p:cNvPr>
          <p:cNvCxnSpPr>
            <a:stCxn id="46" idx="3"/>
          </p:cNvCxnSpPr>
          <p:nvPr/>
        </p:nvCxnSpPr>
        <p:spPr>
          <a:xfrm>
            <a:off x="8465122" y="2422205"/>
            <a:ext cx="5577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70B3E64F-08CB-448C-9B07-887B0E49DB12}"/>
              </a:ext>
            </a:extLst>
          </p:cNvPr>
          <p:cNvCxnSpPr/>
          <p:nvPr/>
        </p:nvCxnSpPr>
        <p:spPr>
          <a:xfrm flipV="1">
            <a:off x="6871452" y="2687650"/>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5BC3E9F9-33F5-456B-9297-4DF7243B7A3C}"/>
              </a:ext>
            </a:extLst>
          </p:cNvPr>
          <p:cNvCxnSpPr/>
          <p:nvPr/>
        </p:nvCxnSpPr>
        <p:spPr>
          <a:xfrm flipV="1">
            <a:off x="6871452" y="2950119"/>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C6F6B505-A776-48F6-8D19-177A9BFC9624}"/>
              </a:ext>
            </a:extLst>
          </p:cNvPr>
          <p:cNvCxnSpPr/>
          <p:nvPr/>
        </p:nvCxnSpPr>
        <p:spPr>
          <a:xfrm flipV="1">
            <a:off x="6864531" y="3202563"/>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FD16262-C379-481C-99E3-F1C2D68A60F8}"/>
              </a:ext>
            </a:extLst>
          </p:cNvPr>
          <p:cNvCxnSpPr/>
          <p:nvPr/>
        </p:nvCxnSpPr>
        <p:spPr>
          <a:xfrm flipV="1">
            <a:off x="6871451" y="3465958"/>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FA392D9C-CDF4-4AFD-8783-CC1C91AE31FC}"/>
              </a:ext>
            </a:extLst>
          </p:cNvPr>
          <p:cNvCxnSpPr/>
          <p:nvPr/>
        </p:nvCxnSpPr>
        <p:spPr>
          <a:xfrm flipV="1">
            <a:off x="6871414" y="3732207"/>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90307F19-6B2D-4ED6-A364-F65E488FCB5F}"/>
              </a:ext>
            </a:extLst>
          </p:cNvPr>
          <p:cNvCxnSpPr/>
          <p:nvPr/>
        </p:nvCxnSpPr>
        <p:spPr>
          <a:xfrm flipV="1">
            <a:off x="6862460" y="3984881"/>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584E049A-6E77-41E1-B164-68F582B46FB9}"/>
              </a:ext>
            </a:extLst>
          </p:cNvPr>
          <p:cNvCxnSpPr/>
          <p:nvPr/>
        </p:nvCxnSpPr>
        <p:spPr>
          <a:xfrm flipV="1">
            <a:off x="6862460" y="4231957"/>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28DF32E8-33DB-4238-8CD5-10608E894034}"/>
              </a:ext>
            </a:extLst>
          </p:cNvPr>
          <p:cNvCxnSpPr/>
          <p:nvPr/>
        </p:nvCxnSpPr>
        <p:spPr>
          <a:xfrm flipV="1">
            <a:off x="6871413" y="4499441"/>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3CAFB9B4-7B76-46EE-81AD-DBCD21E99D66}"/>
              </a:ext>
            </a:extLst>
          </p:cNvPr>
          <p:cNvCxnSpPr/>
          <p:nvPr/>
        </p:nvCxnSpPr>
        <p:spPr>
          <a:xfrm flipV="1">
            <a:off x="6871412" y="4769061"/>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801D555A-C856-48B9-A239-886E8015E744}"/>
              </a:ext>
            </a:extLst>
          </p:cNvPr>
          <p:cNvCxnSpPr/>
          <p:nvPr/>
        </p:nvCxnSpPr>
        <p:spPr>
          <a:xfrm flipV="1">
            <a:off x="6876224" y="5039557"/>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B6C21D43-0BA4-45EF-A948-6BC9DA353DDC}"/>
              </a:ext>
            </a:extLst>
          </p:cNvPr>
          <p:cNvCxnSpPr/>
          <p:nvPr/>
        </p:nvCxnSpPr>
        <p:spPr>
          <a:xfrm flipV="1">
            <a:off x="6871411" y="5302534"/>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A03DA8FE-E3D7-4C22-B1ED-B422754FF98E}"/>
              </a:ext>
            </a:extLst>
          </p:cNvPr>
          <p:cNvCxnSpPr/>
          <p:nvPr/>
        </p:nvCxnSpPr>
        <p:spPr>
          <a:xfrm flipV="1">
            <a:off x="6871410" y="5549866"/>
            <a:ext cx="658687" cy="11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B45DF9B-CC13-4551-9297-F565650A6B48}"/>
              </a:ext>
            </a:extLst>
          </p:cNvPr>
          <p:cNvSpPr/>
          <p:nvPr/>
        </p:nvSpPr>
        <p:spPr>
          <a:xfrm>
            <a:off x="7152523" y="2167641"/>
            <a:ext cx="701850" cy="3685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0790002-AAD5-45A3-B6F6-400689200AD3}"/>
              </a:ext>
            </a:extLst>
          </p:cNvPr>
          <p:cNvCxnSpPr/>
          <p:nvPr/>
        </p:nvCxnSpPr>
        <p:spPr>
          <a:xfrm flipH="1">
            <a:off x="6192982" y="5853327"/>
            <a:ext cx="959541" cy="173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5473BB85-1BF1-42FA-947E-FBE06C6D2C48}"/>
              </a:ext>
            </a:extLst>
          </p:cNvPr>
          <p:cNvSpPr txBox="1"/>
          <p:nvPr/>
        </p:nvSpPr>
        <p:spPr>
          <a:xfrm>
            <a:off x="3491345" y="5709030"/>
            <a:ext cx="2785181" cy="646331"/>
          </a:xfrm>
          <a:prstGeom prst="rect">
            <a:avLst/>
          </a:prstGeom>
          <a:noFill/>
        </p:spPr>
        <p:txBody>
          <a:bodyPr wrap="square" rtlCol="0">
            <a:spAutoFit/>
          </a:bodyPr>
          <a:lstStyle/>
          <a:p>
            <a:r>
              <a:rPr lang="en-US" altLang="zh-CN" dirty="0">
                <a:latin typeface="+mn-ea"/>
              </a:rPr>
              <a:t>13</a:t>
            </a:r>
            <a:r>
              <a:rPr lang="zh-CN" altLang="en-US" dirty="0">
                <a:latin typeface="+mn-ea"/>
              </a:rPr>
              <a:t>维输出对应当前样本对</a:t>
            </a:r>
            <a:r>
              <a:rPr lang="en-US" altLang="zh-CN" dirty="0">
                <a:latin typeface="+mn-ea"/>
              </a:rPr>
              <a:t>13</a:t>
            </a:r>
            <a:r>
              <a:rPr lang="zh-CN" altLang="en-US" dirty="0">
                <a:latin typeface="+mn-ea"/>
              </a:rPr>
              <a:t>个标签属性的概率</a:t>
            </a:r>
          </a:p>
        </p:txBody>
      </p:sp>
    </p:spTree>
    <p:extLst>
      <p:ext uri="{BB962C8B-B14F-4D97-AF65-F5344CB8AC3E}">
        <p14:creationId xmlns:p14="http://schemas.microsoft.com/office/powerpoint/2010/main" val="191789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8" fill="hold" nodeType="clickEffect">
                                  <p:stCondLst>
                                    <p:cond delay="0"/>
                                  </p:stCondLst>
                                  <p:childTnLst>
                                    <p:set>
                                      <p:cBhvr>
                                        <p:cTn id="103" dur="1" fill="hold">
                                          <p:stCondLst>
                                            <p:cond delay="0"/>
                                          </p:stCondLst>
                                        </p:cTn>
                                        <p:tgtEl>
                                          <p:spTgt spid="48"/>
                                        </p:tgtEl>
                                        <p:attrNameLst>
                                          <p:attrName>style.visibility</p:attrName>
                                        </p:attrNameLst>
                                      </p:cBhvr>
                                      <p:to>
                                        <p:strVal val="visible"/>
                                      </p:to>
                                    </p:set>
                                    <p:anim calcmode="lin" valueType="num">
                                      <p:cBhvr additive="base">
                                        <p:cTn id="104" dur="500" fill="hold"/>
                                        <p:tgtEl>
                                          <p:spTgt spid="48"/>
                                        </p:tgtEl>
                                        <p:attrNameLst>
                                          <p:attrName>ppt_x</p:attrName>
                                        </p:attrNameLst>
                                      </p:cBhvr>
                                      <p:tavLst>
                                        <p:tav tm="0">
                                          <p:val>
                                            <p:strVal val="0-#ppt_w/2"/>
                                          </p:val>
                                        </p:tav>
                                        <p:tav tm="100000">
                                          <p:val>
                                            <p:strVal val="#ppt_x"/>
                                          </p:val>
                                        </p:tav>
                                      </p:tavLst>
                                    </p:anim>
                                    <p:anim calcmode="lin" valueType="num">
                                      <p:cBhvr additive="base">
                                        <p:cTn id="105" dur="500" fill="hold"/>
                                        <p:tgtEl>
                                          <p:spTgt spid="48"/>
                                        </p:tgtEl>
                                        <p:attrNameLst>
                                          <p:attrName>ppt_y</p:attrName>
                                        </p:attrNameLst>
                                      </p:cBhvr>
                                      <p:tavLst>
                                        <p:tav tm="0">
                                          <p:val>
                                            <p:strVal val="#ppt_y"/>
                                          </p:val>
                                        </p:tav>
                                        <p:tav tm="100000">
                                          <p:val>
                                            <p:strVal val="#ppt_y"/>
                                          </p:val>
                                        </p:tav>
                                      </p:tavLst>
                                    </p:anim>
                                  </p:childTnLst>
                                </p:cTn>
                              </p:par>
                              <p:par>
                                <p:cTn id="106" presetID="2" presetClass="entr" presetSubtype="8" fill="hold" nodeType="withEffect">
                                  <p:stCondLst>
                                    <p:cond delay="0"/>
                                  </p:stCondLst>
                                  <p:childTnLst>
                                    <p:set>
                                      <p:cBhvr>
                                        <p:cTn id="107" dur="1" fill="hold">
                                          <p:stCondLst>
                                            <p:cond delay="0"/>
                                          </p:stCondLst>
                                        </p:cTn>
                                        <p:tgtEl>
                                          <p:spTgt spid="50"/>
                                        </p:tgtEl>
                                        <p:attrNameLst>
                                          <p:attrName>style.visibility</p:attrName>
                                        </p:attrNameLst>
                                      </p:cBhvr>
                                      <p:to>
                                        <p:strVal val="visible"/>
                                      </p:to>
                                    </p:set>
                                    <p:anim calcmode="lin" valueType="num">
                                      <p:cBhvr additive="base">
                                        <p:cTn id="108" dur="500" fill="hold"/>
                                        <p:tgtEl>
                                          <p:spTgt spid="50"/>
                                        </p:tgtEl>
                                        <p:attrNameLst>
                                          <p:attrName>ppt_x</p:attrName>
                                        </p:attrNameLst>
                                      </p:cBhvr>
                                      <p:tavLst>
                                        <p:tav tm="0">
                                          <p:val>
                                            <p:strVal val="0-#ppt_w/2"/>
                                          </p:val>
                                        </p:tav>
                                        <p:tav tm="100000">
                                          <p:val>
                                            <p:strVal val="#ppt_x"/>
                                          </p:val>
                                        </p:tav>
                                      </p:tavLst>
                                    </p:anim>
                                    <p:anim calcmode="lin" valueType="num">
                                      <p:cBhvr additive="base">
                                        <p:cTn id="109" dur="500" fill="hold"/>
                                        <p:tgtEl>
                                          <p:spTgt spid="50"/>
                                        </p:tgtEl>
                                        <p:attrNameLst>
                                          <p:attrName>ppt_y</p:attrName>
                                        </p:attrNameLst>
                                      </p:cBhvr>
                                      <p:tavLst>
                                        <p:tav tm="0">
                                          <p:val>
                                            <p:strVal val="#ppt_y"/>
                                          </p:val>
                                        </p:tav>
                                        <p:tav tm="100000">
                                          <p:val>
                                            <p:strVal val="#ppt_y"/>
                                          </p:val>
                                        </p:tav>
                                      </p:tavLst>
                                    </p:anim>
                                  </p:childTnLst>
                                </p:cTn>
                              </p:par>
                              <p:par>
                                <p:cTn id="110" presetID="2" presetClass="entr" presetSubtype="8"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 calcmode="lin" valueType="num">
                                      <p:cBhvr additive="base">
                                        <p:cTn id="112" dur="500" fill="hold"/>
                                        <p:tgtEl>
                                          <p:spTgt spid="51"/>
                                        </p:tgtEl>
                                        <p:attrNameLst>
                                          <p:attrName>ppt_x</p:attrName>
                                        </p:attrNameLst>
                                      </p:cBhvr>
                                      <p:tavLst>
                                        <p:tav tm="0">
                                          <p:val>
                                            <p:strVal val="0-#ppt_w/2"/>
                                          </p:val>
                                        </p:tav>
                                        <p:tav tm="100000">
                                          <p:val>
                                            <p:strVal val="#ppt_x"/>
                                          </p:val>
                                        </p:tav>
                                      </p:tavLst>
                                    </p:anim>
                                    <p:anim calcmode="lin" valueType="num">
                                      <p:cBhvr additive="base">
                                        <p:cTn id="113" dur="500" fill="hold"/>
                                        <p:tgtEl>
                                          <p:spTgt spid="51"/>
                                        </p:tgtEl>
                                        <p:attrNameLst>
                                          <p:attrName>ppt_y</p:attrName>
                                        </p:attrNameLst>
                                      </p:cBhvr>
                                      <p:tavLst>
                                        <p:tav tm="0">
                                          <p:val>
                                            <p:strVal val="#ppt_y"/>
                                          </p:val>
                                        </p:tav>
                                        <p:tav tm="100000">
                                          <p:val>
                                            <p:strVal val="#ppt_y"/>
                                          </p:val>
                                        </p:tav>
                                      </p:tavLst>
                                    </p:anim>
                                  </p:childTnLst>
                                </p:cTn>
                              </p:par>
                              <p:par>
                                <p:cTn id="114" presetID="2" presetClass="entr" presetSubtype="8" fill="hold" nodeType="withEffect">
                                  <p:stCondLst>
                                    <p:cond delay="0"/>
                                  </p:stCondLst>
                                  <p:childTnLst>
                                    <p:set>
                                      <p:cBhvr>
                                        <p:cTn id="115" dur="1" fill="hold">
                                          <p:stCondLst>
                                            <p:cond delay="0"/>
                                          </p:stCondLst>
                                        </p:cTn>
                                        <p:tgtEl>
                                          <p:spTgt spid="52"/>
                                        </p:tgtEl>
                                        <p:attrNameLst>
                                          <p:attrName>style.visibility</p:attrName>
                                        </p:attrNameLst>
                                      </p:cBhvr>
                                      <p:to>
                                        <p:strVal val="visible"/>
                                      </p:to>
                                    </p:set>
                                    <p:anim calcmode="lin" valueType="num">
                                      <p:cBhvr additive="base">
                                        <p:cTn id="116" dur="500" fill="hold"/>
                                        <p:tgtEl>
                                          <p:spTgt spid="52"/>
                                        </p:tgtEl>
                                        <p:attrNameLst>
                                          <p:attrName>ppt_x</p:attrName>
                                        </p:attrNameLst>
                                      </p:cBhvr>
                                      <p:tavLst>
                                        <p:tav tm="0">
                                          <p:val>
                                            <p:strVal val="0-#ppt_w/2"/>
                                          </p:val>
                                        </p:tav>
                                        <p:tav tm="100000">
                                          <p:val>
                                            <p:strVal val="#ppt_x"/>
                                          </p:val>
                                        </p:tav>
                                      </p:tavLst>
                                    </p:anim>
                                    <p:anim calcmode="lin" valueType="num">
                                      <p:cBhvr additive="base">
                                        <p:cTn id="117" dur="500" fill="hold"/>
                                        <p:tgtEl>
                                          <p:spTgt spid="52"/>
                                        </p:tgtEl>
                                        <p:attrNameLst>
                                          <p:attrName>ppt_y</p:attrName>
                                        </p:attrNameLst>
                                      </p:cBhvr>
                                      <p:tavLst>
                                        <p:tav tm="0">
                                          <p:val>
                                            <p:strVal val="#ppt_y"/>
                                          </p:val>
                                        </p:tav>
                                        <p:tav tm="100000">
                                          <p:val>
                                            <p:strVal val="#ppt_y"/>
                                          </p:val>
                                        </p:tav>
                                      </p:tavLst>
                                    </p:anim>
                                  </p:childTnLst>
                                </p:cTn>
                              </p:par>
                              <p:par>
                                <p:cTn id="118" presetID="2" presetClass="entr" presetSubtype="8" fill="hold" nodeType="withEffect">
                                  <p:stCondLst>
                                    <p:cond delay="0"/>
                                  </p:stCondLst>
                                  <p:childTnLst>
                                    <p:set>
                                      <p:cBhvr>
                                        <p:cTn id="119" dur="1" fill="hold">
                                          <p:stCondLst>
                                            <p:cond delay="0"/>
                                          </p:stCondLst>
                                        </p:cTn>
                                        <p:tgtEl>
                                          <p:spTgt spid="53"/>
                                        </p:tgtEl>
                                        <p:attrNameLst>
                                          <p:attrName>style.visibility</p:attrName>
                                        </p:attrNameLst>
                                      </p:cBhvr>
                                      <p:to>
                                        <p:strVal val="visible"/>
                                      </p:to>
                                    </p:set>
                                    <p:anim calcmode="lin" valueType="num">
                                      <p:cBhvr additive="base">
                                        <p:cTn id="120" dur="500" fill="hold"/>
                                        <p:tgtEl>
                                          <p:spTgt spid="53"/>
                                        </p:tgtEl>
                                        <p:attrNameLst>
                                          <p:attrName>ppt_x</p:attrName>
                                        </p:attrNameLst>
                                      </p:cBhvr>
                                      <p:tavLst>
                                        <p:tav tm="0">
                                          <p:val>
                                            <p:strVal val="0-#ppt_w/2"/>
                                          </p:val>
                                        </p:tav>
                                        <p:tav tm="100000">
                                          <p:val>
                                            <p:strVal val="#ppt_x"/>
                                          </p:val>
                                        </p:tav>
                                      </p:tavLst>
                                    </p:anim>
                                    <p:anim calcmode="lin" valueType="num">
                                      <p:cBhvr additive="base">
                                        <p:cTn id="121" dur="500" fill="hold"/>
                                        <p:tgtEl>
                                          <p:spTgt spid="53"/>
                                        </p:tgtEl>
                                        <p:attrNameLst>
                                          <p:attrName>ppt_y</p:attrName>
                                        </p:attrNameLst>
                                      </p:cBhvr>
                                      <p:tavLst>
                                        <p:tav tm="0">
                                          <p:val>
                                            <p:strVal val="#ppt_y"/>
                                          </p:val>
                                        </p:tav>
                                        <p:tav tm="100000">
                                          <p:val>
                                            <p:strVal val="#ppt_y"/>
                                          </p:val>
                                        </p:tav>
                                      </p:tavLst>
                                    </p:anim>
                                  </p:childTnLst>
                                </p:cTn>
                              </p:par>
                              <p:par>
                                <p:cTn id="122" presetID="2" presetClass="entr" presetSubtype="8"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 calcmode="lin" valueType="num">
                                      <p:cBhvr additive="base">
                                        <p:cTn id="124" dur="500" fill="hold"/>
                                        <p:tgtEl>
                                          <p:spTgt spid="54"/>
                                        </p:tgtEl>
                                        <p:attrNameLst>
                                          <p:attrName>ppt_x</p:attrName>
                                        </p:attrNameLst>
                                      </p:cBhvr>
                                      <p:tavLst>
                                        <p:tav tm="0">
                                          <p:val>
                                            <p:strVal val="0-#ppt_w/2"/>
                                          </p:val>
                                        </p:tav>
                                        <p:tav tm="100000">
                                          <p:val>
                                            <p:strVal val="#ppt_x"/>
                                          </p:val>
                                        </p:tav>
                                      </p:tavLst>
                                    </p:anim>
                                    <p:anim calcmode="lin" valueType="num">
                                      <p:cBhvr additive="base">
                                        <p:cTn id="125" dur="500" fill="hold"/>
                                        <p:tgtEl>
                                          <p:spTgt spid="54"/>
                                        </p:tgtEl>
                                        <p:attrNameLst>
                                          <p:attrName>ppt_y</p:attrName>
                                        </p:attrNameLst>
                                      </p:cBhvr>
                                      <p:tavLst>
                                        <p:tav tm="0">
                                          <p:val>
                                            <p:strVal val="#ppt_y"/>
                                          </p:val>
                                        </p:tav>
                                        <p:tav tm="100000">
                                          <p:val>
                                            <p:strVal val="#ppt_y"/>
                                          </p:val>
                                        </p:tav>
                                      </p:tavLst>
                                    </p:anim>
                                  </p:childTnLst>
                                </p:cTn>
                              </p:par>
                              <p:par>
                                <p:cTn id="126" presetID="2" presetClass="entr" presetSubtype="8" fill="hold" nodeType="withEffect">
                                  <p:stCondLst>
                                    <p:cond delay="0"/>
                                  </p:stCondLst>
                                  <p:childTnLst>
                                    <p:set>
                                      <p:cBhvr>
                                        <p:cTn id="127" dur="1" fill="hold">
                                          <p:stCondLst>
                                            <p:cond delay="0"/>
                                          </p:stCondLst>
                                        </p:cTn>
                                        <p:tgtEl>
                                          <p:spTgt spid="55"/>
                                        </p:tgtEl>
                                        <p:attrNameLst>
                                          <p:attrName>style.visibility</p:attrName>
                                        </p:attrNameLst>
                                      </p:cBhvr>
                                      <p:to>
                                        <p:strVal val="visible"/>
                                      </p:to>
                                    </p:set>
                                    <p:anim calcmode="lin" valueType="num">
                                      <p:cBhvr additive="base">
                                        <p:cTn id="128" dur="500" fill="hold"/>
                                        <p:tgtEl>
                                          <p:spTgt spid="55"/>
                                        </p:tgtEl>
                                        <p:attrNameLst>
                                          <p:attrName>ppt_x</p:attrName>
                                        </p:attrNameLst>
                                      </p:cBhvr>
                                      <p:tavLst>
                                        <p:tav tm="0">
                                          <p:val>
                                            <p:strVal val="0-#ppt_w/2"/>
                                          </p:val>
                                        </p:tav>
                                        <p:tav tm="100000">
                                          <p:val>
                                            <p:strVal val="#ppt_x"/>
                                          </p:val>
                                        </p:tav>
                                      </p:tavLst>
                                    </p:anim>
                                    <p:anim calcmode="lin" valueType="num">
                                      <p:cBhvr additive="base">
                                        <p:cTn id="129" dur="500" fill="hold"/>
                                        <p:tgtEl>
                                          <p:spTgt spid="55"/>
                                        </p:tgtEl>
                                        <p:attrNameLst>
                                          <p:attrName>ppt_y</p:attrName>
                                        </p:attrNameLst>
                                      </p:cBhvr>
                                      <p:tavLst>
                                        <p:tav tm="0">
                                          <p:val>
                                            <p:strVal val="#ppt_y"/>
                                          </p:val>
                                        </p:tav>
                                        <p:tav tm="100000">
                                          <p:val>
                                            <p:strVal val="#ppt_y"/>
                                          </p:val>
                                        </p:tav>
                                      </p:tavLst>
                                    </p:anim>
                                  </p:childTnLst>
                                </p:cTn>
                              </p:par>
                              <p:par>
                                <p:cTn id="130" presetID="2" presetClass="entr" presetSubtype="8"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 calcmode="lin" valueType="num">
                                      <p:cBhvr additive="base">
                                        <p:cTn id="132" dur="500" fill="hold"/>
                                        <p:tgtEl>
                                          <p:spTgt spid="56"/>
                                        </p:tgtEl>
                                        <p:attrNameLst>
                                          <p:attrName>ppt_x</p:attrName>
                                        </p:attrNameLst>
                                      </p:cBhvr>
                                      <p:tavLst>
                                        <p:tav tm="0">
                                          <p:val>
                                            <p:strVal val="0-#ppt_w/2"/>
                                          </p:val>
                                        </p:tav>
                                        <p:tav tm="100000">
                                          <p:val>
                                            <p:strVal val="#ppt_x"/>
                                          </p:val>
                                        </p:tav>
                                      </p:tavLst>
                                    </p:anim>
                                    <p:anim calcmode="lin" valueType="num">
                                      <p:cBhvr additive="base">
                                        <p:cTn id="133" dur="500" fill="hold"/>
                                        <p:tgtEl>
                                          <p:spTgt spid="56"/>
                                        </p:tgtEl>
                                        <p:attrNameLst>
                                          <p:attrName>ppt_y</p:attrName>
                                        </p:attrNameLst>
                                      </p:cBhvr>
                                      <p:tavLst>
                                        <p:tav tm="0">
                                          <p:val>
                                            <p:strVal val="#ppt_y"/>
                                          </p:val>
                                        </p:tav>
                                        <p:tav tm="100000">
                                          <p:val>
                                            <p:strVal val="#ppt_y"/>
                                          </p:val>
                                        </p:tav>
                                      </p:tavLst>
                                    </p:anim>
                                  </p:childTnLst>
                                </p:cTn>
                              </p:par>
                              <p:par>
                                <p:cTn id="134" presetID="2" presetClass="entr" presetSubtype="8" fill="hold" nodeType="withEffect">
                                  <p:stCondLst>
                                    <p:cond delay="0"/>
                                  </p:stCondLst>
                                  <p:childTnLst>
                                    <p:set>
                                      <p:cBhvr>
                                        <p:cTn id="135" dur="1" fill="hold">
                                          <p:stCondLst>
                                            <p:cond delay="0"/>
                                          </p:stCondLst>
                                        </p:cTn>
                                        <p:tgtEl>
                                          <p:spTgt spid="57"/>
                                        </p:tgtEl>
                                        <p:attrNameLst>
                                          <p:attrName>style.visibility</p:attrName>
                                        </p:attrNameLst>
                                      </p:cBhvr>
                                      <p:to>
                                        <p:strVal val="visible"/>
                                      </p:to>
                                    </p:set>
                                    <p:anim calcmode="lin" valueType="num">
                                      <p:cBhvr additive="base">
                                        <p:cTn id="136" dur="500" fill="hold"/>
                                        <p:tgtEl>
                                          <p:spTgt spid="57"/>
                                        </p:tgtEl>
                                        <p:attrNameLst>
                                          <p:attrName>ppt_x</p:attrName>
                                        </p:attrNameLst>
                                      </p:cBhvr>
                                      <p:tavLst>
                                        <p:tav tm="0">
                                          <p:val>
                                            <p:strVal val="0-#ppt_w/2"/>
                                          </p:val>
                                        </p:tav>
                                        <p:tav tm="100000">
                                          <p:val>
                                            <p:strVal val="#ppt_x"/>
                                          </p:val>
                                        </p:tav>
                                      </p:tavLst>
                                    </p:anim>
                                    <p:anim calcmode="lin" valueType="num">
                                      <p:cBhvr additive="base">
                                        <p:cTn id="137" dur="500" fill="hold"/>
                                        <p:tgtEl>
                                          <p:spTgt spid="57"/>
                                        </p:tgtEl>
                                        <p:attrNameLst>
                                          <p:attrName>ppt_y</p:attrName>
                                        </p:attrNameLst>
                                      </p:cBhvr>
                                      <p:tavLst>
                                        <p:tav tm="0">
                                          <p:val>
                                            <p:strVal val="#ppt_y"/>
                                          </p:val>
                                        </p:tav>
                                        <p:tav tm="100000">
                                          <p:val>
                                            <p:strVal val="#ppt_y"/>
                                          </p:val>
                                        </p:tav>
                                      </p:tavLst>
                                    </p:anim>
                                  </p:childTnLst>
                                </p:cTn>
                              </p:par>
                              <p:par>
                                <p:cTn id="138" presetID="2" presetClass="entr" presetSubtype="8" fill="hold" nodeType="withEffect">
                                  <p:stCondLst>
                                    <p:cond delay="0"/>
                                  </p:stCondLst>
                                  <p:childTnLst>
                                    <p:set>
                                      <p:cBhvr>
                                        <p:cTn id="139" dur="1" fill="hold">
                                          <p:stCondLst>
                                            <p:cond delay="0"/>
                                          </p:stCondLst>
                                        </p:cTn>
                                        <p:tgtEl>
                                          <p:spTgt spid="58"/>
                                        </p:tgtEl>
                                        <p:attrNameLst>
                                          <p:attrName>style.visibility</p:attrName>
                                        </p:attrNameLst>
                                      </p:cBhvr>
                                      <p:to>
                                        <p:strVal val="visible"/>
                                      </p:to>
                                    </p:set>
                                    <p:anim calcmode="lin" valueType="num">
                                      <p:cBhvr additive="base">
                                        <p:cTn id="140" dur="500" fill="hold"/>
                                        <p:tgtEl>
                                          <p:spTgt spid="58"/>
                                        </p:tgtEl>
                                        <p:attrNameLst>
                                          <p:attrName>ppt_x</p:attrName>
                                        </p:attrNameLst>
                                      </p:cBhvr>
                                      <p:tavLst>
                                        <p:tav tm="0">
                                          <p:val>
                                            <p:strVal val="0-#ppt_w/2"/>
                                          </p:val>
                                        </p:tav>
                                        <p:tav tm="100000">
                                          <p:val>
                                            <p:strVal val="#ppt_x"/>
                                          </p:val>
                                        </p:tav>
                                      </p:tavLst>
                                    </p:anim>
                                    <p:anim calcmode="lin" valueType="num">
                                      <p:cBhvr additive="base">
                                        <p:cTn id="141" dur="500" fill="hold"/>
                                        <p:tgtEl>
                                          <p:spTgt spid="58"/>
                                        </p:tgtEl>
                                        <p:attrNameLst>
                                          <p:attrName>ppt_y</p:attrName>
                                        </p:attrNameLst>
                                      </p:cBhvr>
                                      <p:tavLst>
                                        <p:tav tm="0">
                                          <p:val>
                                            <p:strVal val="#ppt_y"/>
                                          </p:val>
                                        </p:tav>
                                        <p:tav tm="100000">
                                          <p:val>
                                            <p:strVal val="#ppt_y"/>
                                          </p:val>
                                        </p:tav>
                                      </p:tavLst>
                                    </p:anim>
                                  </p:childTnLst>
                                </p:cTn>
                              </p:par>
                              <p:par>
                                <p:cTn id="142" presetID="2" presetClass="entr" presetSubtype="8"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anim calcmode="lin" valueType="num">
                                      <p:cBhvr additive="base">
                                        <p:cTn id="144" dur="500" fill="hold"/>
                                        <p:tgtEl>
                                          <p:spTgt spid="59"/>
                                        </p:tgtEl>
                                        <p:attrNameLst>
                                          <p:attrName>ppt_x</p:attrName>
                                        </p:attrNameLst>
                                      </p:cBhvr>
                                      <p:tavLst>
                                        <p:tav tm="0">
                                          <p:val>
                                            <p:strVal val="0-#ppt_w/2"/>
                                          </p:val>
                                        </p:tav>
                                        <p:tav tm="100000">
                                          <p:val>
                                            <p:strVal val="#ppt_x"/>
                                          </p:val>
                                        </p:tav>
                                      </p:tavLst>
                                    </p:anim>
                                    <p:anim calcmode="lin" valueType="num">
                                      <p:cBhvr additive="base">
                                        <p:cTn id="145" dur="500" fill="hold"/>
                                        <p:tgtEl>
                                          <p:spTgt spid="59"/>
                                        </p:tgtEl>
                                        <p:attrNameLst>
                                          <p:attrName>ppt_y</p:attrName>
                                        </p:attrNameLst>
                                      </p:cBhvr>
                                      <p:tavLst>
                                        <p:tav tm="0">
                                          <p:val>
                                            <p:strVal val="#ppt_y"/>
                                          </p:val>
                                        </p:tav>
                                        <p:tav tm="100000">
                                          <p:val>
                                            <p:strVal val="#ppt_y"/>
                                          </p:val>
                                        </p:tav>
                                      </p:tavLst>
                                    </p:anim>
                                  </p:childTnLst>
                                </p:cTn>
                              </p:par>
                              <p:par>
                                <p:cTn id="146" presetID="2" presetClass="entr" presetSubtype="8" fill="hold" nodeType="withEffect">
                                  <p:stCondLst>
                                    <p:cond delay="0"/>
                                  </p:stCondLst>
                                  <p:childTnLst>
                                    <p:set>
                                      <p:cBhvr>
                                        <p:cTn id="147" dur="1" fill="hold">
                                          <p:stCondLst>
                                            <p:cond delay="0"/>
                                          </p:stCondLst>
                                        </p:cTn>
                                        <p:tgtEl>
                                          <p:spTgt spid="60"/>
                                        </p:tgtEl>
                                        <p:attrNameLst>
                                          <p:attrName>style.visibility</p:attrName>
                                        </p:attrNameLst>
                                      </p:cBhvr>
                                      <p:to>
                                        <p:strVal val="visible"/>
                                      </p:to>
                                    </p:set>
                                    <p:anim calcmode="lin" valueType="num">
                                      <p:cBhvr additive="base">
                                        <p:cTn id="148" dur="500" fill="hold"/>
                                        <p:tgtEl>
                                          <p:spTgt spid="60"/>
                                        </p:tgtEl>
                                        <p:attrNameLst>
                                          <p:attrName>ppt_x</p:attrName>
                                        </p:attrNameLst>
                                      </p:cBhvr>
                                      <p:tavLst>
                                        <p:tav tm="0">
                                          <p:val>
                                            <p:strVal val="0-#ppt_w/2"/>
                                          </p:val>
                                        </p:tav>
                                        <p:tav tm="100000">
                                          <p:val>
                                            <p:strVal val="#ppt_x"/>
                                          </p:val>
                                        </p:tav>
                                      </p:tavLst>
                                    </p:anim>
                                    <p:anim calcmode="lin" valueType="num">
                                      <p:cBhvr additive="base">
                                        <p:cTn id="149" dur="500" fill="hold"/>
                                        <p:tgtEl>
                                          <p:spTgt spid="60"/>
                                        </p:tgtEl>
                                        <p:attrNameLst>
                                          <p:attrName>ppt_y</p:attrName>
                                        </p:attrNameLst>
                                      </p:cBhvr>
                                      <p:tavLst>
                                        <p:tav tm="0">
                                          <p:val>
                                            <p:strVal val="#ppt_y"/>
                                          </p:val>
                                        </p:tav>
                                        <p:tav tm="100000">
                                          <p:val>
                                            <p:strVal val="#ppt_y"/>
                                          </p:val>
                                        </p:tav>
                                      </p:tavLst>
                                    </p:anim>
                                  </p:childTnLst>
                                </p:cTn>
                              </p:par>
                              <p:par>
                                <p:cTn id="150" presetID="2" presetClass="entr" presetSubtype="8" fill="hold" nodeType="withEffect">
                                  <p:stCondLst>
                                    <p:cond delay="0"/>
                                  </p:stCondLst>
                                  <p:childTnLst>
                                    <p:set>
                                      <p:cBhvr>
                                        <p:cTn id="151" dur="1" fill="hold">
                                          <p:stCondLst>
                                            <p:cond delay="0"/>
                                          </p:stCondLst>
                                        </p:cTn>
                                        <p:tgtEl>
                                          <p:spTgt spid="61"/>
                                        </p:tgtEl>
                                        <p:attrNameLst>
                                          <p:attrName>style.visibility</p:attrName>
                                        </p:attrNameLst>
                                      </p:cBhvr>
                                      <p:to>
                                        <p:strVal val="visible"/>
                                      </p:to>
                                    </p:set>
                                    <p:anim calcmode="lin" valueType="num">
                                      <p:cBhvr additive="base">
                                        <p:cTn id="152" dur="500" fill="hold"/>
                                        <p:tgtEl>
                                          <p:spTgt spid="61"/>
                                        </p:tgtEl>
                                        <p:attrNameLst>
                                          <p:attrName>ppt_x</p:attrName>
                                        </p:attrNameLst>
                                      </p:cBhvr>
                                      <p:tavLst>
                                        <p:tav tm="0">
                                          <p:val>
                                            <p:strVal val="0-#ppt_w/2"/>
                                          </p:val>
                                        </p:tav>
                                        <p:tav tm="100000">
                                          <p:val>
                                            <p:strVal val="#ppt_x"/>
                                          </p:val>
                                        </p:tav>
                                      </p:tavLst>
                                    </p:anim>
                                    <p:anim calcmode="lin" valueType="num">
                                      <p:cBhvr additive="base">
                                        <p:cTn id="153"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3"/>
                                        </p:tgtEl>
                                        <p:attrNameLst>
                                          <p:attrName>style.visibility</p:attrName>
                                        </p:attrNameLst>
                                      </p:cBhvr>
                                      <p:to>
                                        <p:strVal val="visible"/>
                                      </p:to>
                                    </p:set>
                                    <p:anim calcmode="lin" valueType="num">
                                      <p:cBhvr additive="base">
                                        <p:cTn id="158" dur="500" fill="hold"/>
                                        <p:tgtEl>
                                          <p:spTgt spid="3"/>
                                        </p:tgtEl>
                                        <p:attrNameLst>
                                          <p:attrName>ppt_x</p:attrName>
                                        </p:attrNameLst>
                                      </p:cBhvr>
                                      <p:tavLst>
                                        <p:tav tm="0">
                                          <p:val>
                                            <p:strVal val="#ppt_x"/>
                                          </p:val>
                                        </p:tav>
                                        <p:tav tm="100000">
                                          <p:val>
                                            <p:strVal val="#ppt_x"/>
                                          </p:val>
                                        </p:tav>
                                      </p:tavLst>
                                    </p:anim>
                                    <p:anim calcmode="lin" valueType="num">
                                      <p:cBhvr additive="base">
                                        <p:cTn id="159" dur="500" fill="hold"/>
                                        <p:tgtEl>
                                          <p:spTgt spid="3"/>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9"/>
                                        </p:tgtEl>
                                        <p:attrNameLst>
                                          <p:attrName>style.visibility</p:attrName>
                                        </p:attrNameLst>
                                      </p:cBhvr>
                                      <p:to>
                                        <p:strVal val="visible"/>
                                      </p:to>
                                    </p:set>
                                    <p:anim calcmode="lin" valueType="num">
                                      <p:cBhvr additive="base">
                                        <p:cTn id="162" dur="500" fill="hold"/>
                                        <p:tgtEl>
                                          <p:spTgt spid="9"/>
                                        </p:tgtEl>
                                        <p:attrNameLst>
                                          <p:attrName>ppt_x</p:attrName>
                                        </p:attrNameLst>
                                      </p:cBhvr>
                                      <p:tavLst>
                                        <p:tav tm="0">
                                          <p:val>
                                            <p:strVal val="#ppt_x"/>
                                          </p:val>
                                        </p:tav>
                                        <p:tav tm="100000">
                                          <p:val>
                                            <p:strVal val="#ppt_x"/>
                                          </p:val>
                                        </p:tav>
                                      </p:tavLst>
                                    </p:anim>
                                    <p:anim calcmode="lin" valueType="num">
                                      <p:cBhvr additive="base">
                                        <p:cTn id="163" dur="500" fill="hold"/>
                                        <p:tgtEl>
                                          <p:spTgt spid="9"/>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76"/>
                                        </p:tgtEl>
                                        <p:attrNameLst>
                                          <p:attrName>style.visibility</p:attrName>
                                        </p:attrNameLst>
                                      </p:cBhvr>
                                      <p:to>
                                        <p:strVal val="visible"/>
                                      </p:to>
                                    </p:set>
                                    <p:anim calcmode="lin" valueType="num">
                                      <p:cBhvr additive="base">
                                        <p:cTn id="166" dur="500" fill="hold"/>
                                        <p:tgtEl>
                                          <p:spTgt spid="76"/>
                                        </p:tgtEl>
                                        <p:attrNameLst>
                                          <p:attrName>ppt_x</p:attrName>
                                        </p:attrNameLst>
                                      </p:cBhvr>
                                      <p:tavLst>
                                        <p:tav tm="0">
                                          <p:val>
                                            <p:strVal val="#ppt_x"/>
                                          </p:val>
                                        </p:tav>
                                        <p:tav tm="100000">
                                          <p:val>
                                            <p:strVal val="#ppt_x"/>
                                          </p:val>
                                        </p:tav>
                                      </p:tavLst>
                                    </p:anim>
                                    <p:anim calcmode="lin" valueType="num">
                                      <p:cBhvr additive="base">
                                        <p:cTn id="167"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3"/>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9"/>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76"/>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45"/>
                                        </p:tgtEl>
                                        <p:attrNameLst>
                                          <p:attrName>style.visibility</p:attrName>
                                        </p:attrNameLst>
                                      </p:cBhvr>
                                      <p:to>
                                        <p:strVal val="visible"/>
                                      </p:to>
                                    </p:set>
                                    <p:anim calcmode="lin" valueType="num">
                                      <p:cBhvr additive="base">
                                        <p:cTn id="180" dur="500" fill="hold"/>
                                        <p:tgtEl>
                                          <p:spTgt spid="45"/>
                                        </p:tgtEl>
                                        <p:attrNameLst>
                                          <p:attrName>ppt_x</p:attrName>
                                        </p:attrNameLst>
                                      </p:cBhvr>
                                      <p:tavLst>
                                        <p:tav tm="0">
                                          <p:val>
                                            <p:strVal val="#ppt_x"/>
                                          </p:val>
                                        </p:tav>
                                        <p:tav tm="100000">
                                          <p:val>
                                            <p:strVal val="#ppt_x"/>
                                          </p:val>
                                        </p:tav>
                                      </p:tavLst>
                                    </p:anim>
                                    <p:anim calcmode="lin" valueType="num">
                                      <p:cBhvr additive="base">
                                        <p:cTn id="18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44"/>
                                        </p:tgtEl>
                                        <p:attrNameLst>
                                          <p:attrName>style.visibility</p:attrName>
                                        </p:attrNameLst>
                                      </p:cBhvr>
                                      <p:to>
                                        <p:strVal val="visible"/>
                                      </p:to>
                                    </p:set>
                                    <p:animEffect transition="in" filter="fade">
                                      <p:cBhvr>
                                        <p:cTn id="186" dur="500"/>
                                        <p:tgtEl>
                                          <p:spTgt spid="44"/>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8" fill="hold" nodeType="clickEffect">
                                  <p:stCondLst>
                                    <p:cond delay="0"/>
                                  </p:stCondLst>
                                  <p:childTnLst>
                                    <p:set>
                                      <p:cBhvr>
                                        <p:cTn id="190" dur="1" fill="hold">
                                          <p:stCondLst>
                                            <p:cond delay="0"/>
                                          </p:stCondLst>
                                        </p:cTn>
                                        <p:tgtEl>
                                          <p:spTgt spid="47"/>
                                        </p:tgtEl>
                                        <p:attrNameLst>
                                          <p:attrName>style.visibility</p:attrName>
                                        </p:attrNameLst>
                                      </p:cBhvr>
                                      <p:to>
                                        <p:strVal val="visible"/>
                                      </p:to>
                                    </p:set>
                                    <p:anim calcmode="lin" valueType="num">
                                      <p:cBhvr additive="base">
                                        <p:cTn id="191" dur="500" fill="hold"/>
                                        <p:tgtEl>
                                          <p:spTgt spid="47"/>
                                        </p:tgtEl>
                                        <p:attrNameLst>
                                          <p:attrName>ppt_x</p:attrName>
                                        </p:attrNameLst>
                                      </p:cBhvr>
                                      <p:tavLst>
                                        <p:tav tm="0">
                                          <p:val>
                                            <p:strVal val="0-#ppt_w/2"/>
                                          </p:val>
                                        </p:tav>
                                        <p:tav tm="100000">
                                          <p:val>
                                            <p:strVal val="#ppt_x"/>
                                          </p:val>
                                        </p:tav>
                                      </p:tavLst>
                                    </p:anim>
                                    <p:anim calcmode="lin" valueType="num">
                                      <p:cBhvr additive="base">
                                        <p:cTn id="19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46"/>
                                        </p:tgtEl>
                                        <p:attrNameLst>
                                          <p:attrName>style.visibility</p:attrName>
                                        </p:attrNameLst>
                                      </p:cBhvr>
                                      <p:to>
                                        <p:strVal val="visible"/>
                                      </p:to>
                                    </p:set>
                                    <p:animEffect transition="in" filter="fade">
                                      <p:cBhvr>
                                        <p:cTn id="197" dur="500"/>
                                        <p:tgtEl>
                                          <p:spTgt spid="46"/>
                                        </p:tgtEl>
                                      </p:cBhvr>
                                    </p:animEffect>
                                  </p:childTnLst>
                                </p:cTn>
                              </p:par>
                            </p:childTnLst>
                          </p:cTn>
                        </p:par>
                      </p:childTnLst>
                    </p:cTn>
                  </p:par>
                  <p:par>
                    <p:cTn id="198" fill="hold">
                      <p:stCondLst>
                        <p:cond delay="indefinite"/>
                      </p:stCondLst>
                      <p:childTnLst>
                        <p:par>
                          <p:cTn id="199" fill="hold">
                            <p:stCondLst>
                              <p:cond delay="0"/>
                            </p:stCondLst>
                            <p:childTnLst>
                              <p:par>
                                <p:cTn id="200" presetID="2" presetClass="entr" presetSubtype="8" fill="hold" nodeType="clickEffect">
                                  <p:stCondLst>
                                    <p:cond delay="0"/>
                                  </p:stCondLst>
                                  <p:childTnLst>
                                    <p:set>
                                      <p:cBhvr>
                                        <p:cTn id="201" dur="1" fill="hold">
                                          <p:stCondLst>
                                            <p:cond delay="0"/>
                                          </p:stCondLst>
                                        </p:cTn>
                                        <p:tgtEl>
                                          <p:spTgt spid="49"/>
                                        </p:tgtEl>
                                        <p:attrNameLst>
                                          <p:attrName>style.visibility</p:attrName>
                                        </p:attrNameLst>
                                      </p:cBhvr>
                                      <p:to>
                                        <p:strVal val="visible"/>
                                      </p:to>
                                    </p:set>
                                    <p:anim calcmode="lin" valueType="num">
                                      <p:cBhvr additive="base">
                                        <p:cTn id="202" dur="500" fill="hold"/>
                                        <p:tgtEl>
                                          <p:spTgt spid="49"/>
                                        </p:tgtEl>
                                        <p:attrNameLst>
                                          <p:attrName>ppt_x</p:attrName>
                                        </p:attrNameLst>
                                      </p:cBhvr>
                                      <p:tavLst>
                                        <p:tav tm="0">
                                          <p:val>
                                            <p:strVal val="0-#ppt_w/2"/>
                                          </p:val>
                                        </p:tav>
                                        <p:tav tm="100000">
                                          <p:val>
                                            <p:strVal val="#ppt_x"/>
                                          </p:val>
                                        </p:tav>
                                      </p:tavLst>
                                    </p:anim>
                                    <p:anim calcmode="lin" valueType="num">
                                      <p:cBhvr additive="base">
                                        <p:cTn id="203"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44" grpId="0" animBg="1"/>
      <p:bldP spid="46" grpId="0" animBg="1"/>
      <p:bldP spid="3" grpId="0" animBg="1"/>
      <p:bldP spid="3" grpId="1" animBg="1"/>
      <p:bldP spid="76" grpId="0"/>
      <p:bldP spid="7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AutoShape 139">
            <a:extLst>
              <a:ext uri="{FF2B5EF4-FFF2-40B4-BE49-F238E27FC236}">
                <a16:creationId xmlns:a16="http://schemas.microsoft.com/office/drawing/2014/main" id="{3C34C9A1-B7DD-4462-B72C-E30E1BE2A6D1}"/>
              </a:ext>
            </a:extLst>
          </p:cNvPr>
          <p:cNvSpPr>
            <a:spLocks/>
          </p:cNvSpPr>
          <p:nvPr/>
        </p:nvSpPr>
        <p:spPr bwMode="auto">
          <a:xfrm>
            <a:off x="2745697" y="2715991"/>
            <a:ext cx="304775" cy="295396"/>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F8F8F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u="none" strike="noStrike" kern="0" cap="none" spc="0" normalizeH="0" baseline="0" noProof="0" dirty="0">
              <a:ln>
                <a:noFill/>
              </a:ln>
              <a:solidFill>
                <a:schemeClr val="tx1">
                  <a:lumMod val="65000"/>
                  <a:lumOff val="35000"/>
                </a:schemeClr>
              </a:solidFill>
              <a:effectLst>
                <a:outerShdw blurRad="38100" dist="38100" dir="2700000" algn="tl">
                  <a:srgbClr val="000000"/>
                </a:outerShdw>
              </a:effectLst>
              <a:uLnTx/>
              <a:uFillTx/>
              <a:cs typeface="+mn-ea"/>
              <a:sym typeface="+mn-lt"/>
            </a:endParaRPr>
          </a:p>
        </p:txBody>
      </p:sp>
      <p:sp>
        <p:nvSpPr>
          <p:cNvPr id="19" name="文本框 18">
            <a:extLst>
              <a:ext uri="{FF2B5EF4-FFF2-40B4-BE49-F238E27FC236}">
                <a16:creationId xmlns:a16="http://schemas.microsoft.com/office/drawing/2014/main" id="{0AE7081B-4A29-48E5-8B97-A8F00BBD73CB}"/>
              </a:ext>
            </a:extLst>
          </p:cNvPr>
          <p:cNvSpPr txBox="1"/>
          <p:nvPr/>
        </p:nvSpPr>
        <p:spPr>
          <a:xfrm>
            <a:off x="4012006" y="-31229"/>
            <a:ext cx="4167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F2A346"/>
                </a:solidFill>
                <a:cs typeface="+mn-ea"/>
                <a:sym typeface="+mn-lt"/>
              </a:rPr>
              <a:t>多标签分类</a:t>
            </a:r>
            <a:r>
              <a:rPr kumimoji="0" lang="zh-CN" altLang="en-US" sz="2400" b="1" i="0" u="none" strike="noStrike" kern="1200" cap="none" spc="0" normalizeH="0" baseline="0" noProof="0" dirty="0">
                <a:ln>
                  <a:noFill/>
                </a:ln>
                <a:solidFill>
                  <a:srgbClr val="F2A346"/>
                </a:solidFill>
                <a:effectLst/>
                <a:uLnTx/>
                <a:uFillTx/>
                <a:cs typeface="+mn-ea"/>
                <a:sym typeface="+mn-lt"/>
              </a:rPr>
              <a:t>网络结构</a:t>
            </a:r>
          </a:p>
        </p:txBody>
      </p:sp>
      <p:pic>
        <p:nvPicPr>
          <p:cNvPr id="6" name="图片 5">
            <a:extLst>
              <a:ext uri="{FF2B5EF4-FFF2-40B4-BE49-F238E27FC236}">
                <a16:creationId xmlns:a16="http://schemas.microsoft.com/office/drawing/2014/main" id="{DFEC2374-D2AF-45E4-B2E3-C07959B1C2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9185" y="493359"/>
            <a:ext cx="7253630" cy="5225733"/>
          </a:xfrm>
          <a:prstGeom prst="rect">
            <a:avLst/>
          </a:prstGeom>
        </p:spPr>
      </p:pic>
      <p:sp>
        <p:nvSpPr>
          <p:cNvPr id="2" name="矩形 1">
            <a:extLst>
              <a:ext uri="{FF2B5EF4-FFF2-40B4-BE49-F238E27FC236}">
                <a16:creationId xmlns:a16="http://schemas.microsoft.com/office/drawing/2014/main" id="{6F680045-5114-42A2-B3C4-362B20145347}"/>
              </a:ext>
            </a:extLst>
          </p:cNvPr>
          <p:cNvSpPr/>
          <p:nvPr/>
        </p:nvSpPr>
        <p:spPr>
          <a:xfrm>
            <a:off x="7584141" y="878541"/>
            <a:ext cx="1039906" cy="43478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F86BAF1A-7BE0-4C08-8BD5-DCA18F15194C}"/>
              </a:ext>
            </a:extLst>
          </p:cNvPr>
          <p:cNvCxnSpPr>
            <a:cxnSpLocks/>
          </p:cNvCxnSpPr>
          <p:nvPr/>
        </p:nvCxnSpPr>
        <p:spPr>
          <a:xfrm flipV="1">
            <a:off x="7216588" y="5226424"/>
            <a:ext cx="367553" cy="312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4CA3AB6-9AF6-4D7B-A38E-6507371A4D30}"/>
              </a:ext>
            </a:extLst>
          </p:cNvPr>
          <p:cNvCxnSpPr>
            <a:cxnSpLocks/>
          </p:cNvCxnSpPr>
          <p:nvPr/>
        </p:nvCxnSpPr>
        <p:spPr>
          <a:xfrm>
            <a:off x="6293224" y="887506"/>
            <a:ext cx="0" cy="4428565"/>
          </a:xfrm>
          <a:prstGeom prst="line">
            <a:avLst/>
          </a:prstGeom>
          <a:ln w="2857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F50BD44-172F-4772-850D-A49667024EC2}"/>
              </a:ext>
            </a:extLst>
          </p:cNvPr>
          <p:cNvSpPr txBox="1"/>
          <p:nvPr/>
        </p:nvSpPr>
        <p:spPr>
          <a:xfrm>
            <a:off x="5611908" y="5507792"/>
            <a:ext cx="1604680" cy="369332"/>
          </a:xfrm>
          <a:prstGeom prst="rect">
            <a:avLst/>
          </a:prstGeom>
          <a:noFill/>
        </p:spPr>
        <p:txBody>
          <a:bodyPr wrap="square" rtlCol="0">
            <a:spAutoFit/>
          </a:bodyPr>
          <a:lstStyle/>
          <a:p>
            <a:r>
              <a:rPr lang="zh-CN" altLang="en-US" dirty="0">
                <a:solidFill>
                  <a:srgbClr val="FF0000"/>
                </a:solidFill>
                <a:latin typeface="+mn-ea"/>
              </a:rPr>
              <a:t>增加一个隐层</a:t>
            </a:r>
          </a:p>
        </p:txBody>
      </p:sp>
    </p:spTree>
    <p:extLst>
      <p:ext uri="{BB962C8B-B14F-4D97-AF65-F5344CB8AC3E}">
        <p14:creationId xmlns:p14="http://schemas.microsoft.com/office/powerpoint/2010/main" val="403656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8"/>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4"/>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461962"/>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3" name="图片 2">
            <a:extLst>
              <a:ext uri="{FF2B5EF4-FFF2-40B4-BE49-F238E27FC236}">
                <a16:creationId xmlns:a16="http://schemas.microsoft.com/office/drawing/2014/main" id="{52B29788-63FB-488E-B4E7-44BC5AF6FDEE}"/>
              </a:ext>
            </a:extLst>
          </p:cNvPr>
          <p:cNvPicPr>
            <a:picLocks noChangeAspect="1"/>
          </p:cNvPicPr>
          <p:nvPr/>
        </p:nvPicPr>
        <p:blipFill>
          <a:blip r:embed="rId5"/>
          <a:stretch>
            <a:fillRect/>
          </a:stretch>
        </p:blipFill>
        <p:spPr>
          <a:xfrm>
            <a:off x="2609578" y="1896642"/>
            <a:ext cx="6972843" cy="3579068"/>
          </a:xfrm>
          <a:prstGeom prst="rect">
            <a:avLst/>
          </a:prstGeom>
        </p:spPr>
      </p:pic>
      <p:sp>
        <p:nvSpPr>
          <p:cNvPr id="55" name="文本框 54">
            <a:extLst>
              <a:ext uri="{FF2B5EF4-FFF2-40B4-BE49-F238E27FC236}">
                <a16:creationId xmlns:a16="http://schemas.microsoft.com/office/drawing/2014/main" id="{C81AC94E-98A2-4A0A-B35A-EED1A55BEF90}"/>
              </a:ext>
            </a:extLst>
          </p:cNvPr>
          <p:cNvSpPr txBox="1"/>
          <p:nvPr/>
        </p:nvSpPr>
        <p:spPr>
          <a:xfrm>
            <a:off x="4012006" y="-31229"/>
            <a:ext cx="41679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F2A346"/>
                </a:solidFill>
                <a:cs typeface="+mn-ea"/>
                <a:sym typeface="+mn-lt"/>
              </a:rPr>
              <a:t>单标签分类</a:t>
            </a:r>
            <a:r>
              <a:rPr kumimoji="0" lang="zh-CN" altLang="en-US" sz="2400" b="1" i="0" u="none" strike="noStrike" kern="1200" cap="none" spc="0" normalizeH="0" baseline="0" noProof="0" dirty="0">
                <a:ln>
                  <a:noFill/>
                </a:ln>
                <a:solidFill>
                  <a:srgbClr val="F2A346"/>
                </a:solidFill>
                <a:effectLst/>
                <a:uLnTx/>
                <a:uFillTx/>
                <a:cs typeface="+mn-ea"/>
                <a:sym typeface="+mn-lt"/>
              </a:rPr>
              <a:t>网络结构</a:t>
            </a:r>
          </a:p>
        </p:txBody>
      </p:sp>
    </p:spTree>
    <p:extLst>
      <p:ext uri="{BB962C8B-B14F-4D97-AF65-F5344CB8AC3E}">
        <p14:creationId xmlns:p14="http://schemas.microsoft.com/office/powerpoint/2010/main" val="426779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5260276F-5D37-4A81-B16D-D8C9A9DE7A5F}"/>
              </a:ext>
            </a:extLst>
          </p:cNvPr>
          <p:cNvPicPr>
            <a:picLocks noGrp="1" noChangeAspect="1"/>
          </p:cNvPicPr>
          <p:nvPr>
            <p:ph type="pic" sz="quarter" idx="10"/>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14" name="矩形 13">
            <a:extLst>
              <a:ext uri="{FF2B5EF4-FFF2-40B4-BE49-F238E27FC236}">
                <a16:creationId xmlns:a16="http://schemas.microsoft.com/office/drawing/2014/main" id="{A191877E-1DEA-4FA4-A496-7C066EA9DF02}"/>
              </a:ext>
            </a:extLst>
          </p:cNvPr>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a:extLst>
              <a:ext uri="{FF2B5EF4-FFF2-40B4-BE49-F238E27FC236}">
                <a16:creationId xmlns:a16="http://schemas.microsoft.com/office/drawing/2014/main" id="{07F59949-1328-4EC5-B579-3C53410F1EC1}"/>
              </a:ext>
            </a:extLst>
          </p:cNvPr>
          <p:cNvSpPr/>
          <p:nvPr/>
        </p:nvSpPr>
        <p:spPr>
          <a:xfrm>
            <a:off x="466725" y="517113"/>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cs typeface="+mn-ea"/>
              <a:sym typeface="+mn-lt"/>
            </a:endParaRPr>
          </a:p>
        </p:txBody>
      </p:sp>
      <p:sp>
        <p:nvSpPr>
          <p:cNvPr id="91" name="文本框 90">
            <a:extLst>
              <a:ext uri="{FF2B5EF4-FFF2-40B4-BE49-F238E27FC236}">
                <a16:creationId xmlns:a16="http://schemas.microsoft.com/office/drawing/2014/main" id="{1ADBCD8C-CC2A-43B3-A7B0-103223ABF7A3}"/>
              </a:ext>
            </a:extLst>
          </p:cNvPr>
          <p:cNvSpPr txBox="1"/>
          <p:nvPr/>
        </p:nvSpPr>
        <p:spPr>
          <a:xfrm>
            <a:off x="4125364" y="-18803"/>
            <a:ext cx="39412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2A346"/>
                </a:solidFill>
                <a:effectLst/>
                <a:uLnTx/>
                <a:uFillTx/>
                <a:cs typeface="+mn-ea"/>
                <a:sym typeface="+mn-lt"/>
              </a:rPr>
              <a:t>带权重的损失函数</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1CC8255-BFE5-44FE-A347-59549240DB29}"/>
                  </a:ext>
                </a:extLst>
              </p:cNvPr>
              <p:cNvSpPr txBox="1"/>
              <p:nvPr/>
            </p:nvSpPr>
            <p:spPr>
              <a:xfrm>
                <a:off x="3007734" y="1782780"/>
                <a:ext cx="686680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000" i="1" smtClean="0">
                          <a:solidFill>
                            <a:schemeClr val="tx1">
                              <a:lumMod val="75000"/>
                              <a:lumOff val="25000"/>
                            </a:schemeClr>
                          </a:solidFill>
                          <a:latin typeface="Cambria Math" panose="02040503050406030204" pitchFamily="18" charset="0"/>
                          <a:cs typeface="+mn-ea"/>
                          <a:sym typeface="+mn-lt"/>
                        </a:rPr>
                        <m:t>𝐿</m:t>
                      </m:r>
                      <m:r>
                        <a:rPr lang="en-US" altLang="zh-CN" sz="3000" b="0" i="1" smtClean="0">
                          <a:solidFill>
                            <a:schemeClr val="tx1">
                              <a:lumMod val="75000"/>
                              <a:lumOff val="25000"/>
                            </a:schemeClr>
                          </a:solidFill>
                          <a:latin typeface="Cambria Math" panose="02040503050406030204" pitchFamily="18" charset="0"/>
                          <a:cs typeface="+mn-ea"/>
                          <a:sym typeface="+mn-lt"/>
                        </a:rPr>
                        <m:t>1</m:t>
                      </m:r>
                      <m:r>
                        <a:rPr lang="en-US" altLang="zh-CN" sz="3000" i="1">
                          <a:solidFill>
                            <a:schemeClr val="tx1">
                              <a:lumMod val="75000"/>
                              <a:lumOff val="25000"/>
                            </a:schemeClr>
                          </a:solidFill>
                          <a:latin typeface="Cambria Math" panose="02040503050406030204" pitchFamily="18" charset="0"/>
                          <a:cs typeface="+mn-ea"/>
                          <a:sym typeface="+mn-lt"/>
                        </a:rPr>
                        <m:t>=−</m:t>
                      </m:r>
                      <m:d>
                        <m:dPr>
                          <m:ctrlPr>
                            <a:rPr lang="en-US" altLang="zh-CN" sz="3000" i="1">
                              <a:solidFill>
                                <a:schemeClr val="tx1">
                                  <a:lumMod val="75000"/>
                                  <a:lumOff val="25000"/>
                                </a:schemeClr>
                              </a:solidFill>
                              <a:latin typeface="Cambria Math" panose="02040503050406030204" pitchFamily="18" charset="0"/>
                              <a:cs typeface="+mn-ea"/>
                              <a:sym typeface="+mn-lt"/>
                            </a:rPr>
                          </m:ctrlPr>
                        </m:dPr>
                        <m:e>
                          <m:r>
                            <a:rPr lang="en-US" altLang="zh-CN" sz="3000" i="1">
                              <a:solidFill>
                                <a:schemeClr val="tx1">
                                  <a:lumMod val="75000"/>
                                  <a:lumOff val="25000"/>
                                </a:schemeClr>
                              </a:solidFill>
                              <a:latin typeface="Cambria Math" panose="02040503050406030204" pitchFamily="18" charset="0"/>
                              <a:cs typeface="+mn-ea"/>
                              <a:sym typeface="+mn-lt"/>
                            </a:rPr>
                            <m:t>𝑦𝑙𝑛</m:t>
                          </m:r>
                          <m:d>
                            <m:dPr>
                              <m:ctrlPr>
                                <a:rPr lang="en-US" altLang="zh-CN" sz="3000" i="1">
                                  <a:solidFill>
                                    <a:schemeClr val="tx1">
                                      <a:lumMod val="75000"/>
                                      <a:lumOff val="25000"/>
                                    </a:schemeClr>
                                  </a:solidFill>
                                  <a:latin typeface="Cambria Math" panose="02040503050406030204" pitchFamily="18" charset="0"/>
                                  <a:cs typeface="+mn-ea"/>
                                  <a:sym typeface="+mn-lt"/>
                                </a:rPr>
                              </m:ctrlPr>
                            </m:dPr>
                            <m:e>
                              <m:r>
                                <a:rPr lang="en-US" altLang="zh-CN" sz="3000" i="1">
                                  <a:solidFill>
                                    <a:schemeClr val="tx1">
                                      <a:lumMod val="75000"/>
                                      <a:lumOff val="25000"/>
                                    </a:schemeClr>
                                  </a:solidFill>
                                  <a:latin typeface="Cambria Math" panose="02040503050406030204" pitchFamily="18" charset="0"/>
                                  <a:cs typeface="+mn-ea"/>
                                  <a:sym typeface="+mn-lt"/>
                                </a:rPr>
                                <m:t>𝑝</m:t>
                              </m:r>
                            </m:e>
                          </m:d>
                          <m:r>
                            <a:rPr lang="en-US" altLang="zh-CN" sz="3000" i="1">
                              <a:solidFill>
                                <a:schemeClr val="tx1">
                                  <a:lumMod val="75000"/>
                                  <a:lumOff val="25000"/>
                                </a:schemeClr>
                              </a:solidFill>
                              <a:latin typeface="Cambria Math" panose="02040503050406030204" pitchFamily="18" charset="0"/>
                              <a:cs typeface="+mn-ea"/>
                              <a:sym typeface="+mn-lt"/>
                            </a:rPr>
                            <m:t>+</m:t>
                          </m:r>
                          <m:d>
                            <m:dPr>
                              <m:ctrlPr>
                                <a:rPr lang="en-US" altLang="zh-CN" sz="3000" i="1">
                                  <a:solidFill>
                                    <a:schemeClr val="tx1">
                                      <a:lumMod val="75000"/>
                                      <a:lumOff val="25000"/>
                                    </a:schemeClr>
                                  </a:solidFill>
                                  <a:latin typeface="Cambria Math" panose="02040503050406030204" pitchFamily="18" charset="0"/>
                                  <a:cs typeface="+mn-ea"/>
                                  <a:sym typeface="+mn-lt"/>
                                </a:rPr>
                              </m:ctrlPr>
                            </m:dPr>
                            <m:e>
                              <m:r>
                                <a:rPr lang="en-US" altLang="zh-CN" sz="3000" i="1">
                                  <a:solidFill>
                                    <a:schemeClr val="tx1">
                                      <a:lumMod val="75000"/>
                                      <a:lumOff val="25000"/>
                                    </a:schemeClr>
                                  </a:solidFill>
                                  <a:latin typeface="Cambria Math" panose="02040503050406030204" pitchFamily="18" charset="0"/>
                                  <a:cs typeface="+mn-ea"/>
                                  <a:sym typeface="+mn-lt"/>
                                </a:rPr>
                                <m:t>1−</m:t>
                              </m:r>
                              <m:r>
                                <a:rPr lang="en-US" altLang="zh-CN" sz="3000" i="1">
                                  <a:solidFill>
                                    <a:schemeClr val="tx1">
                                      <a:lumMod val="75000"/>
                                      <a:lumOff val="25000"/>
                                    </a:schemeClr>
                                  </a:solidFill>
                                  <a:latin typeface="Cambria Math" panose="02040503050406030204" pitchFamily="18" charset="0"/>
                                  <a:cs typeface="+mn-ea"/>
                                  <a:sym typeface="+mn-lt"/>
                                </a:rPr>
                                <m:t>𝑦</m:t>
                              </m:r>
                            </m:e>
                          </m:d>
                          <m:r>
                            <m:rPr>
                              <m:sty m:val="p"/>
                            </m:rPr>
                            <a:rPr lang="en-US" altLang="zh-CN" sz="3000">
                              <a:solidFill>
                                <a:schemeClr val="tx1">
                                  <a:lumMod val="75000"/>
                                  <a:lumOff val="25000"/>
                                </a:schemeClr>
                              </a:solidFill>
                              <a:latin typeface="Cambria Math" panose="02040503050406030204" pitchFamily="18" charset="0"/>
                              <a:cs typeface="+mn-ea"/>
                              <a:sym typeface="+mn-lt"/>
                            </a:rPr>
                            <m:t>ln</m:t>
                          </m:r>
                          <m:r>
                            <a:rPr lang="en-US" altLang="zh-CN" sz="3000" i="1">
                              <a:solidFill>
                                <a:schemeClr val="tx1">
                                  <a:lumMod val="75000"/>
                                  <a:lumOff val="25000"/>
                                </a:schemeClr>
                              </a:solidFill>
                              <a:latin typeface="Cambria Math" panose="02040503050406030204" pitchFamily="18" charset="0"/>
                              <a:cs typeface="+mn-ea"/>
                              <a:sym typeface="+mn-lt"/>
                            </a:rPr>
                            <m:t>⁡(1−</m:t>
                          </m:r>
                          <m:r>
                            <a:rPr lang="en-US" altLang="zh-CN" sz="3000" i="1">
                              <a:solidFill>
                                <a:schemeClr val="tx1">
                                  <a:lumMod val="75000"/>
                                  <a:lumOff val="25000"/>
                                </a:schemeClr>
                              </a:solidFill>
                              <a:latin typeface="Cambria Math" panose="02040503050406030204" pitchFamily="18" charset="0"/>
                              <a:cs typeface="+mn-ea"/>
                              <a:sym typeface="+mn-lt"/>
                            </a:rPr>
                            <m:t>𝑝</m:t>
                          </m:r>
                          <m:r>
                            <a:rPr lang="en-US" altLang="zh-CN" sz="3000" i="1">
                              <a:solidFill>
                                <a:schemeClr val="tx1">
                                  <a:lumMod val="75000"/>
                                  <a:lumOff val="25000"/>
                                </a:schemeClr>
                              </a:solidFill>
                              <a:latin typeface="Cambria Math" panose="02040503050406030204" pitchFamily="18" charset="0"/>
                              <a:cs typeface="+mn-ea"/>
                              <a:sym typeface="+mn-lt"/>
                            </a:rPr>
                            <m:t>)</m:t>
                          </m:r>
                        </m:e>
                      </m:d>
                    </m:oMath>
                  </m:oMathPara>
                </a14:m>
                <a:endParaRPr lang="zh-CN" altLang="en-US" sz="3000" dirty="0"/>
              </a:p>
            </p:txBody>
          </p:sp>
        </mc:Choice>
        <mc:Fallback>
          <p:sp>
            <p:nvSpPr>
              <p:cNvPr id="6" name="文本框 5">
                <a:extLst>
                  <a:ext uri="{FF2B5EF4-FFF2-40B4-BE49-F238E27FC236}">
                    <a16:creationId xmlns:a16="http://schemas.microsoft.com/office/drawing/2014/main" id="{71CC8255-BFE5-44FE-A347-59549240DB29}"/>
                  </a:ext>
                </a:extLst>
              </p:cNvPr>
              <p:cNvSpPr txBox="1">
                <a:spLocks noRot="1" noChangeAspect="1" noMove="1" noResize="1" noEditPoints="1" noAdjustHandles="1" noChangeArrowheads="1" noChangeShapeType="1" noTextEdit="1"/>
              </p:cNvSpPr>
              <p:nvPr/>
            </p:nvSpPr>
            <p:spPr>
              <a:xfrm>
                <a:off x="3007734" y="1782780"/>
                <a:ext cx="6866809" cy="553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23DC6072-1E2E-44AA-89D1-BDACDE3BE155}"/>
                  </a:ext>
                </a:extLst>
              </p:cNvPr>
              <p:cNvSpPr txBox="1"/>
              <p:nvPr/>
            </p:nvSpPr>
            <p:spPr>
              <a:xfrm>
                <a:off x="1926454" y="3021067"/>
                <a:ext cx="8575696"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000" b="1" i="1" smtClean="0">
                          <a:solidFill>
                            <a:schemeClr val="tx1">
                              <a:lumMod val="75000"/>
                              <a:lumOff val="25000"/>
                            </a:schemeClr>
                          </a:solidFill>
                          <a:latin typeface="Cambria Math" panose="02040503050406030204" pitchFamily="18" charset="0"/>
                          <a:cs typeface="+mn-ea"/>
                          <a:sym typeface="+mn-lt"/>
                        </a:rPr>
                        <m:t>𝑳</m:t>
                      </m:r>
                      <m:r>
                        <a:rPr lang="en-US" altLang="zh-CN" sz="3000" b="1" i="1" smtClean="0">
                          <a:solidFill>
                            <a:schemeClr val="tx1">
                              <a:lumMod val="75000"/>
                              <a:lumOff val="25000"/>
                            </a:schemeClr>
                          </a:solidFill>
                          <a:latin typeface="Cambria Math" panose="02040503050406030204" pitchFamily="18" charset="0"/>
                          <a:cs typeface="+mn-ea"/>
                          <a:sym typeface="+mn-lt"/>
                        </a:rPr>
                        <m:t>𝟐</m:t>
                      </m:r>
                      <m:r>
                        <a:rPr lang="en-US" altLang="zh-CN" sz="3000" b="1" i="1">
                          <a:solidFill>
                            <a:schemeClr val="tx1">
                              <a:lumMod val="75000"/>
                              <a:lumOff val="25000"/>
                            </a:schemeClr>
                          </a:solidFill>
                          <a:latin typeface="Cambria Math" panose="02040503050406030204" pitchFamily="18" charset="0"/>
                          <a:cs typeface="+mn-ea"/>
                          <a:sym typeface="+mn-lt"/>
                        </a:rPr>
                        <m:t>=</m:t>
                      </m:r>
                      <m:r>
                        <a:rPr lang="en-US" altLang="zh-CN" sz="3000" b="1" i="1" smtClean="0">
                          <a:solidFill>
                            <a:schemeClr val="tx1">
                              <a:lumMod val="75000"/>
                              <a:lumOff val="25000"/>
                            </a:schemeClr>
                          </a:solidFill>
                          <a:latin typeface="Cambria Math" panose="02040503050406030204" pitchFamily="18" charset="0"/>
                          <a:cs typeface="+mn-ea"/>
                          <a:sym typeface="+mn-lt"/>
                        </a:rPr>
                        <m:t>−</m:t>
                      </m:r>
                      <m:d>
                        <m:dPr>
                          <m:ctrlPr>
                            <a:rPr lang="en-US" altLang="zh-CN" sz="3000" b="1" i="1">
                              <a:solidFill>
                                <a:schemeClr val="tx1">
                                  <a:lumMod val="75000"/>
                                  <a:lumOff val="25000"/>
                                </a:schemeClr>
                              </a:solidFill>
                              <a:latin typeface="Cambria Math" panose="02040503050406030204" pitchFamily="18" charset="0"/>
                              <a:cs typeface="+mn-ea"/>
                              <a:sym typeface="+mn-lt"/>
                            </a:rPr>
                          </m:ctrlPr>
                        </m:dPr>
                        <m:e>
                          <m:sSub>
                            <m:sSubPr>
                              <m:ctrlPr>
                                <a:rPr lang="en-US" altLang="zh-CN" sz="3000" b="1" i="1" smtClean="0">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𝑨</m:t>
                              </m:r>
                            </m:e>
                            <m:sub>
                              <m:r>
                                <a:rPr lang="en-US" altLang="zh-CN" sz="3000" b="1" i="1" smtClean="0">
                                  <a:solidFill>
                                    <a:schemeClr val="tx1">
                                      <a:lumMod val="75000"/>
                                      <a:lumOff val="25000"/>
                                    </a:schemeClr>
                                  </a:solidFill>
                                  <a:latin typeface="Cambria Math" panose="02040503050406030204" pitchFamily="18" charset="0"/>
                                  <a:cs typeface="+mn-ea"/>
                                  <a:sym typeface="+mn-lt"/>
                                </a:rPr>
                                <m:t>𝒊</m:t>
                              </m:r>
                            </m:sub>
                          </m:sSub>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smtClean="0">
                                  <a:solidFill>
                                    <a:schemeClr val="tx1">
                                      <a:lumMod val="75000"/>
                                      <a:lumOff val="25000"/>
                                    </a:schemeClr>
                                  </a:solidFill>
                                  <a:latin typeface="Cambria Math" panose="02040503050406030204" pitchFamily="18" charset="0"/>
                                  <a:cs typeface="+mn-ea"/>
                                  <a:sym typeface="+mn-lt"/>
                                </a:rPr>
                                <m:t>𝒚</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r>
                            <a:rPr lang="en-US" altLang="zh-CN" sz="3000" b="1" i="1">
                              <a:solidFill>
                                <a:schemeClr val="tx1">
                                  <a:lumMod val="75000"/>
                                  <a:lumOff val="25000"/>
                                </a:schemeClr>
                              </a:solidFill>
                              <a:latin typeface="Cambria Math" panose="02040503050406030204" pitchFamily="18" charset="0"/>
                              <a:cs typeface="+mn-ea"/>
                              <a:sym typeface="+mn-lt"/>
                            </a:rPr>
                            <m:t>𝒍𝒏</m:t>
                          </m:r>
                          <m:d>
                            <m:dPr>
                              <m:ctrlPr>
                                <a:rPr lang="en-US" altLang="zh-CN" sz="3000" b="1" i="1">
                                  <a:solidFill>
                                    <a:schemeClr val="tx1">
                                      <a:lumMod val="75000"/>
                                      <a:lumOff val="25000"/>
                                    </a:schemeClr>
                                  </a:solidFill>
                                  <a:latin typeface="Cambria Math" panose="02040503050406030204" pitchFamily="18" charset="0"/>
                                  <a:cs typeface="+mn-ea"/>
                                  <a:sym typeface="+mn-lt"/>
                                </a:rPr>
                              </m:ctrlPr>
                            </m:dPr>
                            <m:e>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smtClean="0">
                                      <a:solidFill>
                                        <a:schemeClr val="tx1">
                                          <a:lumMod val="75000"/>
                                          <a:lumOff val="25000"/>
                                        </a:schemeClr>
                                      </a:solidFill>
                                      <a:latin typeface="Cambria Math" panose="02040503050406030204" pitchFamily="18" charset="0"/>
                                      <a:cs typeface="+mn-ea"/>
                                      <a:sym typeface="+mn-lt"/>
                                    </a:rPr>
                                    <m:t>𝒑</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e>
                          </m:d>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smtClean="0">
                                  <a:solidFill>
                                    <a:schemeClr val="tx1">
                                      <a:lumMod val="75000"/>
                                      <a:lumOff val="25000"/>
                                    </a:schemeClr>
                                  </a:solidFill>
                                  <a:latin typeface="Cambria Math" panose="02040503050406030204" pitchFamily="18" charset="0"/>
                                  <a:cs typeface="+mn-ea"/>
                                  <a:sym typeface="+mn-lt"/>
                                </a:rPr>
                                <m:t>𝑩</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d>
                            <m:dPr>
                              <m:ctrlPr>
                                <a:rPr lang="en-US" altLang="zh-CN" sz="3000" b="1" i="1">
                                  <a:solidFill>
                                    <a:schemeClr val="tx1">
                                      <a:lumMod val="75000"/>
                                      <a:lumOff val="25000"/>
                                    </a:schemeClr>
                                  </a:solidFill>
                                  <a:latin typeface="Cambria Math" panose="02040503050406030204" pitchFamily="18" charset="0"/>
                                  <a:cs typeface="+mn-ea"/>
                                  <a:sym typeface="+mn-lt"/>
                                </a:rPr>
                              </m:ctrlPr>
                            </m:dPr>
                            <m:e>
                              <m:r>
                                <a:rPr lang="en-US" altLang="zh-CN" sz="3000" b="1" i="1">
                                  <a:solidFill>
                                    <a:schemeClr val="tx1">
                                      <a:lumMod val="75000"/>
                                      <a:lumOff val="25000"/>
                                    </a:schemeClr>
                                  </a:solidFill>
                                  <a:latin typeface="Cambria Math" panose="02040503050406030204" pitchFamily="18" charset="0"/>
                                  <a:cs typeface="+mn-ea"/>
                                  <a:sym typeface="+mn-lt"/>
                                </a:rPr>
                                <m:t>𝟏</m:t>
                              </m:r>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𝒚</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e>
                          </m:d>
                          <m:r>
                            <a:rPr lang="en-US" altLang="zh-CN" sz="3000" b="1" i="1">
                              <a:solidFill>
                                <a:schemeClr val="tx1">
                                  <a:lumMod val="75000"/>
                                  <a:lumOff val="25000"/>
                                </a:schemeClr>
                              </a:solidFill>
                              <a:latin typeface="Cambria Math" panose="02040503050406030204" pitchFamily="18" charset="0"/>
                              <a:cs typeface="+mn-ea"/>
                              <a:sym typeface="+mn-lt"/>
                            </a:rPr>
                            <m:t>𝒍𝒏</m:t>
                          </m:r>
                          <m:r>
                            <a:rPr lang="en-US" altLang="zh-CN" sz="3000" b="1" i="1">
                              <a:solidFill>
                                <a:schemeClr val="tx1">
                                  <a:lumMod val="75000"/>
                                  <a:lumOff val="25000"/>
                                </a:schemeClr>
                              </a:solidFill>
                              <a:latin typeface="Cambria Math" panose="02040503050406030204" pitchFamily="18" charset="0"/>
                              <a:cs typeface="+mn-ea"/>
                              <a:sym typeface="+mn-lt"/>
                            </a:rPr>
                            <m:t>⁡(</m:t>
                          </m:r>
                          <m:r>
                            <a:rPr lang="en-US" altLang="zh-CN" sz="3000" b="1" i="1">
                              <a:solidFill>
                                <a:schemeClr val="tx1">
                                  <a:lumMod val="75000"/>
                                  <a:lumOff val="25000"/>
                                </a:schemeClr>
                              </a:solidFill>
                              <a:latin typeface="Cambria Math" panose="02040503050406030204" pitchFamily="18" charset="0"/>
                              <a:cs typeface="+mn-ea"/>
                              <a:sym typeface="+mn-lt"/>
                            </a:rPr>
                            <m:t>𝟏</m:t>
                          </m:r>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𝒑</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r>
                            <a:rPr lang="en-US" altLang="zh-CN" sz="3000" b="1" i="1">
                              <a:solidFill>
                                <a:schemeClr val="tx1">
                                  <a:lumMod val="75000"/>
                                  <a:lumOff val="25000"/>
                                </a:schemeClr>
                              </a:solidFill>
                              <a:latin typeface="Cambria Math" panose="02040503050406030204" pitchFamily="18" charset="0"/>
                              <a:cs typeface="+mn-ea"/>
                              <a:sym typeface="+mn-lt"/>
                            </a:rPr>
                            <m:t>)</m:t>
                          </m:r>
                        </m:e>
                      </m:d>
                    </m:oMath>
                  </m:oMathPara>
                </a14:m>
                <a:endParaRPr lang="zh-CN" altLang="en-US" sz="3000" b="1" dirty="0"/>
              </a:p>
            </p:txBody>
          </p:sp>
        </mc:Choice>
        <mc:Fallback>
          <p:sp>
            <p:nvSpPr>
              <p:cNvPr id="95" name="文本框 94">
                <a:extLst>
                  <a:ext uri="{FF2B5EF4-FFF2-40B4-BE49-F238E27FC236}">
                    <a16:creationId xmlns:a16="http://schemas.microsoft.com/office/drawing/2014/main" id="{23DC6072-1E2E-44AA-89D1-BDACDE3BE155}"/>
                  </a:ext>
                </a:extLst>
              </p:cNvPr>
              <p:cNvSpPr txBox="1">
                <a:spLocks noRot="1" noChangeAspect="1" noMove="1" noResize="1" noEditPoints="1" noAdjustHandles="1" noChangeArrowheads="1" noChangeShapeType="1" noTextEdit="1"/>
              </p:cNvSpPr>
              <p:nvPr/>
            </p:nvSpPr>
            <p:spPr>
              <a:xfrm>
                <a:off x="1926454" y="3021067"/>
                <a:ext cx="8575696" cy="5539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文本框 95">
                <a:extLst>
                  <a:ext uri="{FF2B5EF4-FFF2-40B4-BE49-F238E27FC236}">
                    <a16:creationId xmlns:a16="http://schemas.microsoft.com/office/drawing/2014/main" id="{77BB1CDD-2DCD-4698-8EAC-AA374F8F7CF2}"/>
                  </a:ext>
                </a:extLst>
              </p:cNvPr>
              <p:cNvSpPr txBox="1"/>
              <p:nvPr/>
            </p:nvSpPr>
            <p:spPr>
              <a:xfrm>
                <a:off x="1311457" y="4287571"/>
                <a:ext cx="9966650" cy="6222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000" b="1" i="1" smtClean="0">
                          <a:solidFill>
                            <a:schemeClr val="tx1">
                              <a:lumMod val="75000"/>
                              <a:lumOff val="25000"/>
                            </a:schemeClr>
                          </a:solidFill>
                          <a:latin typeface="Cambria Math" panose="02040503050406030204" pitchFamily="18" charset="0"/>
                          <a:cs typeface="+mn-ea"/>
                          <a:sym typeface="+mn-lt"/>
                        </a:rPr>
                        <m:t>𝑳</m:t>
                      </m:r>
                      <m:r>
                        <a:rPr lang="en-US" altLang="zh-CN" sz="3000" b="1" i="1" smtClean="0">
                          <a:solidFill>
                            <a:schemeClr val="tx1">
                              <a:lumMod val="75000"/>
                              <a:lumOff val="25000"/>
                            </a:schemeClr>
                          </a:solidFill>
                          <a:latin typeface="Cambria Math" panose="02040503050406030204" pitchFamily="18" charset="0"/>
                          <a:cs typeface="+mn-ea"/>
                          <a:sym typeface="+mn-lt"/>
                        </a:rPr>
                        <m:t>𝟑</m:t>
                      </m:r>
                      <m:r>
                        <a:rPr lang="en-US" altLang="zh-CN" sz="3000" b="1" i="1">
                          <a:solidFill>
                            <a:schemeClr val="tx1">
                              <a:lumMod val="75000"/>
                              <a:lumOff val="25000"/>
                            </a:schemeClr>
                          </a:solidFill>
                          <a:latin typeface="Cambria Math" panose="02040503050406030204" pitchFamily="18" charset="0"/>
                          <a:cs typeface="+mn-ea"/>
                          <a:sym typeface="+mn-lt"/>
                        </a:rPr>
                        <m:t>=−</m:t>
                      </m:r>
                      <m:sSubSup>
                        <m:sSubSupPr>
                          <m:ctrlPr>
                            <a:rPr lang="en-US" altLang="zh-CN" sz="3000" b="1"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ctrlPr>
                        </m:sSubSupPr>
                        <m:e>
                          <m:r>
                            <a:rPr lang="en-US" altLang="zh-CN" sz="3000" b="1"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m:t>
                          </m:r>
                        </m:e>
                        <m:sub>
                          <m:r>
                            <a:rPr lang="en-US" altLang="zh-CN" sz="3000" b="1"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𝒊</m:t>
                          </m:r>
                          <m:r>
                            <a:rPr lang="en-US" altLang="zh-CN" sz="3000" b="1"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m:t>
                          </m:r>
                          <m:r>
                            <a:rPr lang="en-US" altLang="zh-CN" sz="3000" b="1"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𝟏</m:t>
                          </m:r>
                        </m:sub>
                        <m:sup>
                          <m:r>
                            <a:rPr lang="en-US" altLang="zh-CN" sz="3000" b="1"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𝟏𝟑</m:t>
                          </m:r>
                        </m:sup>
                      </m:sSubSup>
                      <m:d>
                        <m:dPr>
                          <m:ctrlPr>
                            <a:rPr lang="en-US" altLang="zh-CN" sz="3000" b="1" i="1">
                              <a:solidFill>
                                <a:schemeClr val="tx1">
                                  <a:lumMod val="75000"/>
                                  <a:lumOff val="25000"/>
                                </a:schemeClr>
                              </a:solidFill>
                              <a:latin typeface="Cambria Math" panose="02040503050406030204" pitchFamily="18" charset="0"/>
                              <a:cs typeface="+mn-ea"/>
                              <a:sym typeface="+mn-lt"/>
                            </a:rPr>
                          </m:ctrlPr>
                        </m:dPr>
                        <m:e>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𝑨</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sSup>
                            <m:sSupPr>
                              <m:ctrlPr>
                                <a:rPr lang="en-US" altLang="zh-CN" sz="3000" b="1" i="1">
                                  <a:solidFill>
                                    <a:schemeClr val="tx1">
                                      <a:lumMod val="75000"/>
                                      <a:lumOff val="25000"/>
                                    </a:schemeClr>
                                  </a:solidFill>
                                  <a:latin typeface="Cambria Math" panose="02040503050406030204" pitchFamily="18" charset="0"/>
                                  <a:cs typeface="+mn-ea"/>
                                  <a:sym typeface="+mn-lt"/>
                                </a:rPr>
                              </m:ctrlPr>
                            </m:sSupPr>
                            <m:e>
                              <m:r>
                                <a:rPr lang="en-US" altLang="zh-CN" sz="3000" b="1" i="1">
                                  <a:solidFill>
                                    <a:schemeClr val="tx1">
                                      <a:lumMod val="75000"/>
                                      <a:lumOff val="25000"/>
                                    </a:schemeClr>
                                  </a:solidFill>
                                  <a:latin typeface="Cambria Math" panose="02040503050406030204" pitchFamily="18" charset="0"/>
                                  <a:cs typeface="+mn-ea"/>
                                  <a:sym typeface="+mn-lt"/>
                                </a:rPr>
                                <m:t>𝒆</m:t>
                              </m:r>
                            </m:e>
                            <m:sup>
                              <m:d>
                                <m:dPr>
                                  <m:ctrlPr>
                                    <a:rPr lang="en-US" altLang="zh-CN" sz="3000" b="1" i="1">
                                      <a:solidFill>
                                        <a:schemeClr val="tx1">
                                          <a:lumMod val="75000"/>
                                          <a:lumOff val="25000"/>
                                        </a:schemeClr>
                                      </a:solidFill>
                                      <a:latin typeface="Cambria Math" panose="02040503050406030204" pitchFamily="18" charset="0"/>
                                      <a:cs typeface="+mn-ea"/>
                                      <a:sym typeface="+mn-lt"/>
                                    </a:rPr>
                                  </m:ctrlPr>
                                </m:dPr>
                                <m:e>
                                  <m:r>
                                    <a:rPr lang="en-US" altLang="zh-CN" sz="3000" b="1" i="1">
                                      <a:solidFill>
                                        <a:schemeClr val="tx1">
                                          <a:lumMod val="75000"/>
                                          <a:lumOff val="25000"/>
                                        </a:schemeClr>
                                      </a:solidFill>
                                      <a:latin typeface="Cambria Math" panose="02040503050406030204" pitchFamily="18" charset="0"/>
                                      <a:cs typeface="+mn-ea"/>
                                      <a:sym typeface="+mn-lt"/>
                                    </a:rPr>
                                    <m:t>𝟏</m:t>
                                  </m:r>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𝒑</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e>
                              </m:d>
                            </m:sup>
                          </m:sSup>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𝒚</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r>
                            <a:rPr lang="en-US" altLang="zh-CN" sz="3000" b="1" i="1">
                              <a:solidFill>
                                <a:schemeClr val="tx1">
                                  <a:lumMod val="75000"/>
                                  <a:lumOff val="25000"/>
                                </a:schemeClr>
                              </a:solidFill>
                              <a:latin typeface="Cambria Math" panose="02040503050406030204" pitchFamily="18" charset="0"/>
                              <a:cs typeface="+mn-ea"/>
                              <a:sym typeface="+mn-lt"/>
                            </a:rPr>
                            <m:t>𝒍𝒏</m:t>
                          </m:r>
                          <m:d>
                            <m:dPr>
                              <m:ctrlPr>
                                <a:rPr lang="en-US" altLang="zh-CN" sz="3000" b="1" i="1">
                                  <a:solidFill>
                                    <a:schemeClr val="tx1">
                                      <a:lumMod val="75000"/>
                                      <a:lumOff val="25000"/>
                                    </a:schemeClr>
                                  </a:solidFill>
                                  <a:latin typeface="Cambria Math" panose="02040503050406030204" pitchFamily="18" charset="0"/>
                                  <a:cs typeface="+mn-ea"/>
                                  <a:sym typeface="+mn-lt"/>
                                </a:rPr>
                              </m:ctrlPr>
                            </m:dPr>
                            <m:e>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𝒑</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e>
                          </m:d>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𝑩</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sSup>
                            <m:sSupPr>
                              <m:ctrlPr>
                                <a:rPr lang="en-US" altLang="zh-CN" sz="3000" b="1" i="1" smtClean="0">
                                  <a:solidFill>
                                    <a:schemeClr val="tx1">
                                      <a:lumMod val="75000"/>
                                      <a:lumOff val="25000"/>
                                    </a:schemeClr>
                                  </a:solidFill>
                                  <a:latin typeface="Cambria Math" panose="02040503050406030204" pitchFamily="18" charset="0"/>
                                  <a:cs typeface="+mn-ea"/>
                                  <a:sym typeface="+mn-lt"/>
                                </a:rPr>
                              </m:ctrlPr>
                            </m:sSupPr>
                            <m:e>
                              <m:r>
                                <a:rPr lang="en-US" altLang="zh-CN" sz="3000" b="1" i="1" smtClean="0">
                                  <a:solidFill>
                                    <a:schemeClr val="tx1">
                                      <a:lumMod val="75000"/>
                                      <a:lumOff val="25000"/>
                                    </a:schemeClr>
                                  </a:solidFill>
                                  <a:latin typeface="Cambria Math" panose="02040503050406030204" pitchFamily="18" charset="0"/>
                                  <a:cs typeface="+mn-ea"/>
                                  <a:sym typeface="+mn-lt"/>
                                </a:rPr>
                                <m:t>𝒆</m:t>
                              </m:r>
                            </m:e>
                            <m:sup>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𝒑</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sup>
                          </m:sSup>
                          <m:d>
                            <m:dPr>
                              <m:ctrlPr>
                                <a:rPr lang="en-US" altLang="zh-CN" sz="3000" b="1" i="1">
                                  <a:solidFill>
                                    <a:schemeClr val="tx1">
                                      <a:lumMod val="75000"/>
                                      <a:lumOff val="25000"/>
                                    </a:schemeClr>
                                  </a:solidFill>
                                  <a:latin typeface="Cambria Math" panose="02040503050406030204" pitchFamily="18" charset="0"/>
                                  <a:cs typeface="+mn-ea"/>
                                  <a:sym typeface="+mn-lt"/>
                                </a:rPr>
                              </m:ctrlPr>
                            </m:dPr>
                            <m:e>
                              <m:r>
                                <a:rPr lang="en-US" altLang="zh-CN" sz="3000" b="1" i="1">
                                  <a:solidFill>
                                    <a:schemeClr val="tx1">
                                      <a:lumMod val="75000"/>
                                      <a:lumOff val="25000"/>
                                    </a:schemeClr>
                                  </a:solidFill>
                                  <a:latin typeface="Cambria Math" panose="02040503050406030204" pitchFamily="18" charset="0"/>
                                  <a:cs typeface="+mn-ea"/>
                                  <a:sym typeface="+mn-lt"/>
                                </a:rPr>
                                <m:t>𝟏</m:t>
                              </m:r>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𝒚</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e>
                          </m:d>
                          <m:r>
                            <a:rPr lang="en-US" altLang="zh-CN" sz="3000" b="1" i="1">
                              <a:solidFill>
                                <a:schemeClr val="tx1">
                                  <a:lumMod val="75000"/>
                                  <a:lumOff val="25000"/>
                                </a:schemeClr>
                              </a:solidFill>
                              <a:latin typeface="Cambria Math" panose="02040503050406030204" pitchFamily="18" charset="0"/>
                              <a:cs typeface="+mn-ea"/>
                              <a:sym typeface="+mn-lt"/>
                            </a:rPr>
                            <m:t>𝒍𝒏</m:t>
                          </m:r>
                          <m:r>
                            <a:rPr lang="en-US" altLang="zh-CN" sz="3000" b="1" i="1">
                              <a:solidFill>
                                <a:schemeClr val="tx1">
                                  <a:lumMod val="75000"/>
                                  <a:lumOff val="25000"/>
                                </a:schemeClr>
                              </a:solidFill>
                              <a:latin typeface="Cambria Math" panose="02040503050406030204" pitchFamily="18" charset="0"/>
                              <a:cs typeface="+mn-ea"/>
                              <a:sym typeface="+mn-lt"/>
                            </a:rPr>
                            <m:t>⁡(</m:t>
                          </m:r>
                          <m:r>
                            <a:rPr lang="en-US" altLang="zh-CN" sz="3000" b="1" i="1">
                              <a:solidFill>
                                <a:schemeClr val="tx1">
                                  <a:lumMod val="75000"/>
                                  <a:lumOff val="25000"/>
                                </a:schemeClr>
                              </a:solidFill>
                              <a:latin typeface="Cambria Math" panose="02040503050406030204" pitchFamily="18" charset="0"/>
                              <a:cs typeface="+mn-ea"/>
                              <a:sym typeface="+mn-lt"/>
                            </a:rPr>
                            <m:t>𝟏</m:t>
                          </m:r>
                          <m:r>
                            <a:rPr lang="en-US" altLang="zh-CN" sz="3000" b="1" i="1">
                              <a:solidFill>
                                <a:schemeClr val="tx1">
                                  <a:lumMod val="75000"/>
                                  <a:lumOff val="25000"/>
                                </a:schemeClr>
                              </a:solidFill>
                              <a:latin typeface="Cambria Math" panose="02040503050406030204" pitchFamily="18" charset="0"/>
                              <a:cs typeface="+mn-ea"/>
                              <a:sym typeface="+mn-lt"/>
                            </a:rPr>
                            <m:t>−</m:t>
                          </m:r>
                          <m:sSub>
                            <m:sSubPr>
                              <m:ctrlPr>
                                <a:rPr lang="en-US" altLang="zh-CN" sz="3000" b="1" i="1">
                                  <a:solidFill>
                                    <a:schemeClr val="tx1">
                                      <a:lumMod val="75000"/>
                                      <a:lumOff val="25000"/>
                                    </a:schemeClr>
                                  </a:solidFill>
                                  <a:latin typeface="Cambria Math" panose="02040503050406030204" pitchFamily="18" charset="0"/>
                                  <a:cs typeface="+mn-ea"/>
                                  <a:sym typeface="+mn-lt"/>
                                </a:rPr>
                              </m:ctrlPr>
                            </m:sSubPr>
                            <m:e>
                              <m:r>
                                <a:rPr lang="en-US" altLang="zh-CN" sz="3000" b="1" i="1">
                                  <a:solidFill>
                                    <a:schemeClr val="tx1">
                                      <a:lumMod val="75000"/>
                                      <a:lumOff val="25000"/>
                                    </a:schemeClr>
                                  </a:solidFill>
                                  <a:latin typeface="Cambria Math" panose="02040503050406030204" pitchFamily="18" charset="0"/>
                                  <a:cs typeface="+mn-ea"/>
                                  <a:sym typeface="+mn-lt"/>
                                </a:rPr>
                                <m:t>𝒑</m:t>
                              </m:r>
                            </m:e>
                            <m:sub>
                              <m:r>
                                <a:rPr lang="en-US" altLang="zh-CN" sz="3000" b="1" i="1">
                                  <a:solidFill>
                                    <a:schemeClr val="tx1">
                                      <a:lumMod val="75000"/>
                                      <a:lumOff val="25000"/>
                                    </a:schemeClr>
                                  </a:solidFill>
                                  <a:latin typeface="Cambria Math" panose="02040503050406030204" pitchFamily="18" charset="0"/>
                                  <a:cs typeface="+mn-ea"/>
                                  <a:sym typeface="+mn-lt"/>
                                </a:rPr>
                                <m:t>𝒊</m:t>
                              </m:r>
                            </m:sub>
                          </m:sSub>
                          <m:r>
                            <a:rPr lang="en-US" altLang="zh-CN" sz="3000" b="1" i="1">
                              <a:solidFill>
                                <a:schemeClr val="tx1">
                                  <a:lumMod val="75000"/>
                                  <a:lumOff val="25000"/>
                                </a:schemeClr>
                              </a:solidFill>
                              <a:latin typeface="Cambria Math" panose="02040503050406030204" pitchFamily="18" charset="0"/>
                              <a:cs typeface="+mn-ea"/>
                              <a:sym typeface="+mn-lt"/>
                            </a:rPr>
                            <m:t>)</m:t>
                          </m:r>
                        </m:e>
                      </m:d>
                    </m:oMath>
                  </m:oMathPara>
                </a14:m>
                <a:endParaRPr lang="zh-CN" altLang="en-US" sz="3000" b="1" dirty="0"/>
              </a:p>
            </p:txBody>
          </p:sp>
        </mc:Choice>
        <mc:Fallback>
          <p:sp>
            <p:nvSpPr>
              <p:cNvPr id="96" name="文本框 95">
                <a:extLst>
                  <a:ext uri="{FF2B5EF4-FFF2-40B4-BE49-F238E27FC236}">
                    <a16:creationId xmlns:a16="http://schemas.microsoft.com/office/drawing/2014/main" id="{77BB1CDD-2DCD-4698-8EAC-AA374F8F7CF2}"/>
                  </a:ext>
                </a:extLst>
              </p:cNvPr>
              <p:cNvSpPr txBox="1">
                <a:spLocks noRot="1" noChangeAspect="1" noMove="1" noResize="1" noEditPoints="1" noAdjustHandles="1" noChangeArrowheads="1" noChangeShapeType="1" noTextEdit="1"/>
              </p:cNvSpPr>
              <p:nvPr/>
            </p:nvSpPr>
            <p:spPr>
              <a:xfrm>
                <a:off x="1311457" y="4287571"/>
                <a:ext cx="9966650" cy="62228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0625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m2lx4w1">
      <a:majorFont>
        <a:latin typeface="Agency FB" panose="020F0302020204030204"/>
        <a:ea typeface="微软雅黑"/>
        <a:cs typeface=""/>
      </a:majorFont>
      <a:minorFont>
        <a:latin typeface="Agency FB"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10551</TotalTime>
  <Words>1040</Words>
  <Application>Microsoft Office PowerPoint</Application>
  <PresentationFormat>宽屏</PresentationFormat>
  <Paragraphs>353</Paragraphs>
  <Slides>15</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等线</vt:lpstr>
      <vt:lpstr>宋体</vt:lpstr>
      <vt:lpstr>微软雅黑</vt:lpstr>
      <vt:lpstr>Agency FB</vt:lpstr>
      <vt:lpstr>Arial</vt:lpstr>
      <vt:lpstr>Calibri</vt:lpstr>
      <vt:lpstr>Cambria Math</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活动策划方案</dc:title>
  <dc:creator>第一PPT模板网-WWW.1PPT.COM</dc:creator>
  <cp:keywords>第一PPT模板网-WWW.1PPT.COM</cp:keywords>
  <dc:description>www.1ppt.com</dc:description>
  <cp:lastModifiedBy>司泽</cp:lastModifiedBy>
  <cp:revision>212</cp:revision>
  <dcterms:created xsi:type="dcterms:W3CDTF">2017-08-22T13:33:09Z</dcterms:created>
  <dcterms:modified xsi:type="dcterms:W3CDTF">2018-09-15T13:03:23Z</dcterms:modified>
</cp:coreProperties>
</file>